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94"/>
  </p:notesMasterIdLst>
  <p:sldIdLst>
    <p:sldId id="283" r:id="rId5"/>
    <p:sldId id="413" r:id="rId6"/>
    <p:sldId id="414" r:id="rId7"/>
    <p:sldId id="257" r:id="rId8"/>
    <p:sldId id="340" r:id="rId9"/>
    <p:sldId id="341" r:id="rId10"/>
    <p:sldId id="342" r:id="rId11"/>
    <p:sldId id="343" r:id="rId12"/>
    <p:sldId id="344" r:id="rId13"/>
    <p:sldId id="345" r:id="rId14"/>
    <p:sldId id="346" r:id="rId15"/>
    <p:sldId id="347" r:id="rId16"/>
    <p:sldId id="348" r:id="rId17"/>
    <p:sldId id="411" r:id="rId18"/>
    <p:sldId id="412" r:id="rId19"/>
    <p:sldId id="424" r:id="rId20"/>
    <p:sldId id="425" r:id="rId21"/>
    <p:sldId id="427" r:id="rId22"/>
    <p:sldId id="426" r:id="rId23"/>
    <p:sldId id="349"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368" r:id="rId43"/>
    <p:sldId id="369" r:id="rId44"/>
    <p:sldId id="415" r:id="rId45"/>
    <p:sldId id="416" r:id="rId46"/>
    <p:sldId id="417" r:id="rId47"/>
    <p:sldId id="418" r:id="rId48"/>
    <p:sldId id="419" r:id="rId49"/>
    <p:sldId id="420" r:id="rId50"/>
    <p:sldId id="421" r:id="rId51"/>
    <p:sldId id="422"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90" r:id="rId72"/>
    <p:sldId id="391" r:id="rId73"/>
    <p:sldId id="392" r:id="rId74"/>
    <p:sldId id="393" r:id="rId75"/>
    <p:sldId id="394"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339" r:id="rId93"/>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195D3"/>
    <a:srgbClr val="5B9BD5"/>
    <a:srgbClr val="5D7F9D"/>
    <a:srgbClr val="F3FBFF"/>
    <a:srgbClr val="E4F6FE"/>
    <a:srgbClr val="D5F0F9"/>
    <a:srgbClr val="AAD2E9"/>
    <a:srgbClr val="FFEB99"/>
    <a:srgbClr val="E6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66" autoAdjust="0"/>
  </p:normalViewPr>
  <p:slideViewPr>
    <p:cSldViewPr snapToGrid="0">
      <p:cViewPr varScale="1">
        <p:scale>
          <a:sx n="87" d="100"/>
          <a:sy n="87" d="100"/>
        </p:scale>
        <p:origin x="1358"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1/14/2019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309476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13</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4059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4259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900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16</a:t>
            </a:fld>
            <a:endParaRPr lang="es-CO"/>
          </a:p>
        </p:txBody>
      </p:sp>
    </p:spTree>
    <p:extLst>
      <p:ext uri="{BB962C8B-B14F-4D97-AF65-F5344CB8AC3E}">
        <p14:creationId xmlns:p14="http://schemas.microsoft.com/office/powerpoint/2010/main" val="414173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17</a:t>
            </a:fld>
            <a:endParaRPr lang="es-CO"/>
          </a:p>
        </p:txBody>
      </p:sp>
    </p:spTree>
    <p:extLst>
      <p:ext uri="{BB962C8B-B14F-4D97-AF65-F5344CB8AC3E}">
        <p14:creationId xmlns:p14="http://schemas.microsoft.com/office/powerpoint/2010/main" val="319288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18</a:t>
            </a:fld>
            <a:endParaRPr lang="es-CO"/>
          </a:p>
        </p:txBody>
      </p:sp>
    </p:spTree>
    <p:extLst>
      <p:ext uri="{BB962C8B-B14F-4D97-AF65-F5344CB8AC3E}">
        <p14:creationId xmlns:p14="http://schemas.microsoft.com/office/powerpoint/2010/main" val="197130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5363" name="2 Marcador de notas"/>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kern="1200" dirty="0">
                <a:solidFill>
                  <a:schemeClr val="tx1"/>
                </a:solidFill>
                <a:effectLst/>
                <a:latin typeface="+mn-lt"/>
                <a:ea typeface="+mn-ea"/>
                <a:cs typeface="+mn-cs"/>
              </a:rPr>
              <a:t>Remember to</a:t>
            </a:r>
            <a:r>
              <a:rPr lang="en-US" sz="1200" kern="1200" baseline="0" dirty="0">
                <a:solidFill>
                  <a:schemeClr val="tx1"/>
                </a:solidFill>
                <a:effectLst/>
                <a:latin typeface="+mn-lt"/>
                <a:ea typeface="+mn-ea"/>
                <a:cs typeface="+mn-cs"/>
              </a:rPr>
              <a:t> compare with slide 23.</a:t>
            </a:r>
            <a:endParaRPr lang="es-ES" dirty="0"/>
          </a:p>
        </p:txBody>
      </p:sp>
      <p:sp>
        <p:nvSpPr>
          <p:cNvPr id="5124"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4E482E-14E1-4F55-A723-3979B89EC4C6}" type="slidenum">
              <a:rPr lang="es-CO" smtClean="0"/>
              <a:pPr fontAlgn="base">
                <a:spcBef>
                  <a:spcPct val="0"/>
                </a:spcBef>
                <a:spcAft>
                  <a:spcPct val="0"/>
                </a:spcAft>
                <a:defRPr/>
              </a:pPr>
              <a:t>19</a:t>
            </a:fld>
            <a:endParaRPr lang="es-CO"/>
          </a:p>
        </p:txBody>
      </p:sp>
    </p:spTree>
    <p:extLst>
      <p:ext uri="{BB962C8B-B14F-4D97-AF65-F5344CB8AC3E}">
        <p14:creationId xmlns:p14="http://schemas.microsoft.com/office/powerpoint/2010/main" val="384833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20477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587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491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3</a:t>
            </a:fld>
            <a:endParaRPr lang="en-US" altLang="en-US" sz="1200">
              <a:solidFill>
                <a:schemeClr val="tx1"/>
              </a:solidFill>
            </a:endParaRPr>
          </a:p>
        </p:txBody>
      </p:sp>
    </p:spTree>
    <p:extLst>
      <p:ext uri="{BB962C8B-B14F-4D97-AF65-F5344CB8AC3E}">
        <p14:creationId xmlns:p14="http://schemas.microsoft.com/office/powerpoint/2010/main" val="2369776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39642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6751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93731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5198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5913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187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3106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9848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05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57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6652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3193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5979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610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5625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2872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810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798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14341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7041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93123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7</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280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2731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33658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83856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4893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84017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97274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167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53189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001335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017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39510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3473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8751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6181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078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8604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9161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03470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479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6726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8619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1260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396375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80195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89582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4723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809281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4398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277330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02312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02589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160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6992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1867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0521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02087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75776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78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0146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4884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372787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81983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63796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2222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38245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87023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2083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822464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2040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88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188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12</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8485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EPR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a:ln>
            <a:noFill/>
          </a:ln>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a:ln>
            <a:noFill/>
          </a:ln>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52653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lstStyle/>
          <a:p>
            <a:r>
              <a:rPr lang="en-US"/>
              <a:t>Click to edit Master title style</a:t>
            </a:r>
          </a:p>
        </p:txBody>
      </p:sp>
    </p:spTree>
    <p:extLst>
      <p:ext uri="{BB962C8B-B14F-4D97-AF65-F5344CB8AC3E}">
        <p14:creationId xmlns:p14="http://schemas.microsoft.com/office/powerpoint/2010/main" val="32362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34640" y="822960"/>
            <a:ext cx="3474720" cy="2137709"/>
          </a:xfrm>
          <a:prstGeom prst="rect">
            <a:avLst/>
          </a:prstGeom>
        </p:spPr>
      </p:pic>
      <p:sp>
        <p:nvSpPr>
          <p:cNvPr id="6" name="TextBox 5"/>
          <p:cNvSpPr txBox="1"/>
          <p:nvPr userDrawn="1"/>
        </p:nvSpPr>
        <p:spPr>
          <a:xfrm>
            <a:off x="365760" y="3200400"/>
            <a:ext cx="8412480" cy="1371600"/>
          </a:xfrm>
          <a:prstGeom prst="rect">
            <a:avLst/>
          </a:prstGeom>
          <a:noFill/>
        </p:spPr>
        <p:txBody>
          <a:bodyPr wrap="none" rtlCol="0">
            <a:noAutofit/>
          </a:bodyPr>
          <a:lstStyle/>
          <a:p>
            <a:pPr algn="ctr">
              <a:spcBef>
                <a:spcPts val="0"/>
              </a:spcBef>
            </a:pPr>
            <a:r>
              <a:rPr lang="en-US" sz="3000" b="1" dirty="0">
                <a:solidFill>
                  <a:schemeClr val="tx2"/>
                </a:solidFill>
              </a:rPr>
              <a:t>Together…Shaping the Future of Electricity</a:t>
            </a:r>
          </a:p>
        </p:txBody>
      </p:sp>
    </p:spTree>
    <p:extLst>
      <p:ext uri="{BB962C8B-B14F-4D97-AF65-F5344CB8AC3E}">
        <p14:creationId xmlns:p14="http://schemas.microsoft.com/office/powerpoint/2010/main" val="163793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V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4688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E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31919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UC Title Slide">
    <p:spTree>
      <p:nvGrpSpPr>
        <p:cNvPr id="1" name=""/>
        <p:cNvGrpSpPr/>
        <p:nvPr/>
      </p:nvGrpSpPr>
      <p:grpSpPr>
        <a:xfrm>
          <a:off x="0" y="0"/>
          <a:ext cx="0" cy="0"/>
          <a:chOff x="0" y="0"/>
          <a:chExt cx="0" cy="0"/>
        </a:xfrm>
      </p:grpSpPr>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80649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155680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95360" cy="53949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920240"/>
            <a:ext cx="8412480" cy="1371600"/>
          </a:xfrm>
        </p:spPr>
        <p:txBody>
          <a:bodyPr anchor="t"/>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365760" y="3383280"/>
            <a:ext cx="8412480" cy="1554480"/>
          </a:xfrm>
        </p:spPr>
        <p:txBody>
          <a:bodyPr anchor="t">
            <a:normAutofit/>
          </a:bodyPr>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95326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95360" cy="7315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7432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74320"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39"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 name="Text Box 36"/>
          <p:cNvSpPr txBox="1">
            <a:spLocks noChangeArrowheads="1"/>
          </p:cNvSpPr>
          <p:nvPr/>
        </p:nvSpPr>
        <p:spPr bwMode="auto">
          <a:xfrm>
            <a:off x="182880" y="6473711"/>
            <a:ext cx="608013"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p:cNvCxnSpPr/>
          <p:nvPr userDrawn="1"/>
        </p:nvCxnSpPr>
        <p:spPr bwMode="auto">
          <a:xfrm>
            <a:off x="274320" y="6446520"/>
            <a:ext cx="8595360" cy="0"/>
          </a:xfrm>
          <a:prstGeom prst="line">
            <a:avLst/>
          </a:prstGeom>
          <a:solidFill>
            <a:schemeClr val="accent1"/>
          </a:solidFill>
          <a:ln w="9525" cap="flat" cmpd="sng" algn="ctr">
            <a:solidFill>
              <a:srgbClr val="D1D1D1"/>
            </a:solidFill>
            <a:prstDash val="solid"/>
            <a:round/>
            <a:headEnd type="none" w="med" len="med"/>
            <a:tailEnd type="none" w="med" len="med"/>
          </a:ln>
          <a:effectLst/>
        </p:spPr>
      </p:cxnSp>
      <p:sp>
        <p:nvSpPr>
          <p:cNvPr id="7" name="Text Box 47"/>
          <p:cNvSpPr txBox="1">
            <a:spLocks noChangeArrowheads="1"/>
          </p:cNvSpPr>
          <p:nvPr userDrawn="1"/>
        </p:nvSpPr>
        <p:spPr bwMode="auto">
          <a:xfrm>
            <a:off x="3190081"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jpg"/>
          <p:cNvPicPr>
            <a:picLocks noChangeAspect="1"/>
          </p:cNvPicPr>
          <p:nvPr userDrawn="1"/>
        </p:nvPicPr>
        <p:blipFill>
          <a:blip r:embed="rId14" cstate="print"/>
          <a:stretch>
            <a:fillRect/>
          </a:stretch>
        </p:blipFill>
        <p:spPr>
          <a:xfrm>
            <a:off x="7315200" y="6492240"/>
            <a:ext cx="1554480" cy="287681"/>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73" r:id="rId3"/>
    <p:sldLayoutId id="2147483674" r:id="rId4"/>
    <p:sldLayoutId id="2147483675" r:id="rId5"/>
    <p:sldLayoutId id="2147483666" r:id="rId6"/>
    <p:sldLayoutId id="2147483667" r:id="rId7"/>
    <p:sldLayoutId id="2147483668" r:id="rId8"/>
    <p:sldLayoutId id="2147483669" r:id="rId9"/>
    <p:sldLayoutId id="2147483670" r:id="rId10"/>
    <p:sldLayoutId id="2147483671" r:id="rId11"/>
    <p:sldLayoutId id="2147483677" r:id="rId12"/>
  </p:sldLayoutIdLst>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www.trustedreviews.com/opinion/best-intel-processor-core-i3-i5-i7-293769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sourceforge.net/p/electricdss/code/HEAD/tree/trunk/Version8/Distrib/Examples/Parallel_Processin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7.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epri.box.com/s/o4itfn23txv73iyo3y1ukbs9nmgsspgo"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sourceforge.net/projects/dssimpc/"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sourceforge.net/projects/dssimpc/files/Documents/DSTCP-Comm.pdf/download"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hyperlink" Target="https://sourceforge.net/projects/dssimpc/files/Documents/MATLAB_Lib.pdf/download"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sourceforge.net/projects/dssimpc/files/Documents/Changing_the_language_of_OpenDSS-G.pdf/download"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hyperlink" Target="https://sourceforge.net/projects/dssimpc/files/Documents/Changing_the_language_of_OpenDSS-G-menus.pdf/download"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74320" y="3931920"/>
            <a:ext cx="4572000" cy="2743200"/>
          </a:xfrm>
          <a:ln>
            <a:noFill/>
          </a:ln>
        </p:spPr>
        <p:txBody>
          <a:bodyPr/>
          <a:lstStyle/>
          <a:p>
            <a:r>
              <a:rPr lang="en-US" b="1" dirty="0"/>
              <a:t>Roger Dugan</a:t>
            </a:r>
            <a:br>
              <a:rPr lang="en-US" b="1" dirty="0"/>
            </a:br>
            <a:r>
              <a:rPr lang="en-US" dirty="0"/>
              <a:t>Sr. Technical Executive</a:t>
            </a:r>
          </a:p>
          <a:p>
            <a:r>
              <a:rPr lang="en-US" b="1" dirty="0"/>
              <a:t>Davis Montenegro</a:t>
            </a:r>
            <a:br>
              <a:rPr lang="en-US" b="1" dirty="0"/>
            </a:br>
            <a:r>
              <a:rPr lang="en-US" dirty="0"/>
              <a:t>Engineer/Scientist III</a:t>
            </a:r>
          </a:p>
          <a:p>
            <a:r>
              <a:rPr lang="en-US" b="1" dirty="0"/>
              <a:t>NCSU OpenDSS Workshop</a:t>
            </a:r>
            <a:br>
              <a:rPr lang="en-US" dirty="0"/>
            </a:br>
            <a:r>
              <a:rPr lang="en-US" dirty="0"/>
              <a:t>Oct 25-26, 2018</a:t>
            </a:r>
            <a:br>
              <a:rPr lang="en-US" dirty="0"/>
            </a:br>
            <a:r>
              <a:rPr lang="en-US" dirty="0"/>
              <a:t>Raleigh, NC</a:t>
            </a:r>
          </a:p>
        </p:txBody>
      </p:sp>
      <p:sp>
        <p:nvSpPr>
          <p:cNvPr id="3" name="Title 2"/>
          <p:cNvSpPr>
            <a:spLocks noGrp="1"/>
          </p:cNvSpPr>
          <p:nvPr>
            <p:ph type="ctrTitle" sz="quarter"/>
          </p:nvPr>
        </p:nvSpPr>
        <p:spPr>
          <a:xfrm>
            <a:off x="274320" y="1097280"/>
            <a:ext cx="4572000" cy="2651760"/>
          </a:xfrm>
          <a:ln>
            <a:noFill/>
          </a:ln>
        </p:spPr>
        <p:txBody>
          <a:bodyPr anchor="ctr">
            <a:normAutofit/>
          </a:bodyPr>
          <a:lstStyle/>
          <a:p>
            <a:pPr algn="r"/>
            <a:r>
              <a:rPr lang="en-US" dirty="0">
                <a:solidFill>
                  <a:schemeClr val="tx2"/>
                </a:solidFill>
              </a:rPr>
              <a:t>OpenDSS </a:t>
            </a:r>
            <a:r>
              <a:rPr lang="en-US" dirty="0"/>
              <a:t>V8 and OpenDSS-G</a:t>
            </a:r>
            <a:endParaRPr lang="en-US" sz="2800" i="1" dirty="0">
              <a:solidFill>
                <a:schemeClr val="bg2"/>
              </a:solidFill>
            </a:endParaRPr>
          </a:p>
        </p:txBody>
      </p:sp>
    </p:spTree>
    <p:extLst>
      <p:ext uri="{BB962C8B-B14F-4D97-AF65-F5344CB8AC3E}">
        <p14:creationId xmlns:p14="http://schemas.microsoft.com/office/powerpoint/2010/main" val="81152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41" y="1515570"/>
            <a:ext cx="7416168" cy="4427502"/>
          </a:xfrm>
          <a:prstGeom prst="rect">
            <a:avLst/>
          </a:prstGeom>
        </p:spPr>
      </p:pic>
      <p:sp>
        <p:nvSpPr>
          <p:cNvPr id="8" name="TextBox 7"/>
          <p:cNvSpPr txBox="1"/>
          <p:nvPr/>
        </p:nvSpPr>
        <p:spPr>
          <a:xfrm>
            <a:off x="1984248" y="6099048"/>
            <a:ext cx="5532120" cy="347472"/>
          </a:xfrm>
          <a:prstGeom prst="rect">
            <a:avLst/>
          </a:prstGeom>
          <a:noFill/>
        </p:spPr>
        <p:txBody>
          <a:bodyPr wrap="square" rtlCol="0">
            <a:spAutoFit/>
          </a:bodyPr>
          <a:lstStyle/>
          <a:p>
            <a:r>
              <a:rPr lang="en-US" dirty="0"/>
              <a:t>Temporal Parallelization</a:t>
            </a:r>
          </a:p>
        </p:txBody>
      </p:sp>
    </p:spTree>
    <p:extLst>
      <p:ext uri="{BB962C8B-B14F-4D97-AF65-F5344CB8AC3E}">
        <p14:creationId xmlns:p14="http://schemas.microsoft.com/office/powerpoint/2010/main" val="333175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sp>
        <p:nvSpPr>
          <p:cNvPr id="8" name="TextBox 7"/>
          <p:cNvSpPr txBox="1"/>
          <p:nvPr/>
        </p:nvSpPr>
        <p:spPr>
          <a:xfrm>
            <a:off x="1984248" y="6099048"/>
            <a:ext cx="5532120" cy="347472"/>
          </a:xfrm>
          <a:prstGeom prst="rect">
            <a:avLst/>
          </a:prstGeom>
          <a:noFill/>
        </p:spPr>
        <p:txBody>
          <a:bodyPr wrap="square" rtlCol="0">
            <a:spAutoFit/>
          </a:bodyPr>
          <a:lstStyle/>
          <a:p>
            <a:r>
              <a:rPr lang="en-US" dirty="0"/>
              <a:t>Spatial Parallelization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83" y="1996506"/>
            <a:ext cx="5512945" cy="19020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83" y="1819656"/>
            <a:ext cx="2869342" cy="3652152"/>
          </a:xfrm>
          <a:prstGeom prst="rect">
            <a:avLst/>
          </a:prstGeom>
        </p:spPr>
      </p:pic>
      <p:pic>
        <p:nvPicPr>
          <p:cNvPr id="7" name="Picture 6"/>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594" b="3175"/>
          <a:stretch/>
        </p:blipFill>
        <p:spPr bwMode="auto">
          <a:xfrm>
            <a:off x="864108" y="4075438"/>
            <a:ext cx="3886200" cy="190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6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Actor based Diakoptics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67744"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3" name="Imagen 2"/>
          <p:cNvPicPr>
            <a:picLocks noChangeAspect="1"/>
          </p:cNvPicPr>
          <p:nvPr/>
        </p:nvPicPr>
        <p:blipFill>
          <a:blip r:embed="rId3"/>
          <a:stretch>
            <a:fillRect/>
          </a:stretch>
        </p:blipFill>
        <p:spPr>
          <a:xfrm>
            <a:off x="2542574" y="1916832"/>
            <a:ext cx="4405690" cy="840871"/>
          </a:xfrm>
          <a:prstGeom prst="rect">
            <a:avLst/>
          </a:prstGeom>
        </p:spPr>
      </p:pic>
      <p:pic>
        <p:nvPicPr>
          <p:cNvPr id="5" name="Imagen 4"/>
          <p:cNvPicPr>
            <a:picLocks noChangeAspect="1"/>
          </p:cNvPicPr>
          <p:nvPr/>
        </p:nvPicPr>
        <p:blipFill>
          <a:blip r:embed="rId4"/>
          <a:stretch>
            <a:fillRect/>
          </a:stretch>
        </p:blipFill>
        <p:spPr>
          <a:xfrm>
            <a:off x="539553" y="2873464"/>
            <a:ext cx="7992888" cy="2821714"/>
          </a:xfrm>
          <a:prstGeom prst="rect">
            <a:avLst/>
          </a:prstGeom>
        </p:spPr>
      </p:pic>
      <p:pic>
        <p:nvPicPr>
          <p:cNvPr id="6" name="Imagen 5"/>
          <p:cNvPicPr>
            <a:picLocks noChangeAspect="1"/>
          </p:cNvPicPr>
          <p:nvPr/>
        </p:nvPicPr>
        <p:blipFill>
          <a:blip r:embed="rId5"/>
          <a:stretch>
            <a:fillRect/>
          </a:stretch>
        </p:blipFill>
        <p:spPr>
          <a:xfrm>
            <a:off x="2541600" y="1918800"/>
            <a:ext cx="4406400" cy="841007"/>
          </a:xfrm>
          <a:prstGeom prst="rect">
            <a:avLst/>
          </a:prstGeom>
        </p:spPr>
      </p:pic>
      <p:sp>
        <p:nvSpPr>
          <p:cNvPr id="2" name="Rectángulo 1"/>
          <p:cNvSpPr/>
          <p:nvPr/>
        </p:nvSpPr>
        <p:spPr>
          <a:xfrm>
            <a:off x="6228184" y="1916832"/>
            <a:ext cx="719816" cy="81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Basics of A-Diakoptics</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Diakoptics proposed by G. </a:t>
            </a:r>
            <a:r>
              <a:rPr kumimoji="0" lang="en-US" sz="2000" b="0" i="1" u="none" strike="noStrike" kern="1200" cap="none" spc="0" normalizeH="0" baseline="0" noProof="0" dirty="0" err="1">
                <a:ln>
                  <a:noFill/>
                </a:ln>
                <a:solidFill>
                  <a:schemeClr val="tx1"/>
                </a:solidFill>
                <a:effectLst/>
                <a:uLnTx/>
                <a:uFillTx/>
                <a:latin typeface="Arial" pitchFamily="34" charset="0"/>
                <a:cs typeface="Arial" pitchFamily="34" charset="0"/>
              </a:rPr>
              <a:t>Kron</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 in the 50’s.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Authors have used it for interconnecting</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independent system in several domains.</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H. </a:t>
            </a:r>
            <a:r>
              <a:rPr lang="en-US" sz="2000" i="1" dirty="0" err="1">
                <a:latin typeface="Arial" pitchFamily="34" charset="0"/>
                <a:cs typeface="Arial" pitchFamily="34" charset="0"/>
              </a:rPr>
              <a:t>Happ</a:t>
            </a:r>
            <a:r>
              <a:rPr lang="en-US" sz="2000" i="1" dirty="0">
                <a:latin typeface="Arial" pitchFamily="34" charset="0"/>
                <a:cs typeface="Arial" pitchFamily="34" charset="0"/>
              </a:rPr>
              <a:t> proposed a systematic approach based on the Z matrix (Z-Diakoptics).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approach was initially conceived was to cover systems with multiple excitations.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780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However, the time has passed</a:t>
            </a:r>
            <a:br>
              <a:rPr lang="en-US" dirty="0"/>
            </a:b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270687" y="6093296"/>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sp>
        <p:nvSpPr>
          <p:cNvPr id="18" name="CuadroTexto 17"/>
          <p:cNvSpPr txBox="1"/>
          <p:nvPr/>
        </p:nvSpPr>
        <p:spPr>
          <a:xfrm>
            <a:off x="310892" y="1920468"/>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There are modern methods to solve the</a:t>
            </a:r>
            <a:r>
              <a:rPr lang="en-US" sz="2000" i="1" dirty="0">
                <a:latin typeface="Arial" pitchFamily="34" charset="0"/>
                <a:cs typeface="Arial" pitchFamily="34" charset="0"/>
              </a:rPr>
              <a:t> </a:t>
            </a: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power flow problem…</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5" name="CuadroTexto 14"/>
          <p:cNvSpPr txBox="1"/>
          <p:nvPr/>
        </p:nvSpPr>
        <p:spPr>
          <a:xfrm>
            <a:off x="310892" y="2721114"/>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US" sz="2000" b="0" i="1" u="none" strike="noStrike" kern="1200" cap="none" spc="0" normalizeH="0" baseline="0" noProof="0" dirty="0">
                <a:ln>
                  <a:noFill/>
                </a:ln>
                <a:solidFill>
                  <a:schemeClr val="tx1"/>
                </a:solidFill>
                <a:effectLst/>
                <a:uLnTx/>
                <a:uFillTx/>
                <a:latin typeface="Arial" pitchFamily="34" charset="0"/>
                <a:cs typeface="Arial" pitchFamily="34" charset="0"/>
              </a:rPr>
              <a:t>This strategy can</a:t>
            </a:r>
            <a:r>
              <a:rPr kumimoji="0" lang="en-US" sz="2000" b="0" i="1" u="none" strike="noStrike" kern="1200" cap="none" spc="0" normalizeH="0" noProof="0" dirty="0">
                <a:ln>
                  <a:noFill/>
                </a:ln>
                <a:solidFill>
                  <a:schemeClr val="tx1"/>
                </a:solidFill>
                <a:effectLst/>
                <a:uLnTx/>
                <a:uFillTx/>
                <a:latin typeface="Arial" pitchFamily="34" charset="0"/>
                <a:cs typeface="Arial" pitchFamily="34" charset="0"/>
              </a:rPr>
              <a:t> be used to generate several solvers working together</a:t>
            </a:r>
            <a:r>
              <a:rPr lang="en-US" sz="2000" i="1" dirty="0">
                <a:latin typeface="Arial" pitchFamily="34" charset="0"/>
                <a:cs typeface="Arial" pitchFamily="34" charset="0"/>
              </a:rPr>
              <a:t> concurrently…</a:t>
            </a:r>
            <a:endParaRPr kumimoji="0" lang="en-US" sz="12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275097" y="3717032"/>
            <a:ext cx="8509580" cy="400110"/>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Each primitive can be solved independently…</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
        <p:nvSpPr>
          <p:cNvPr id="17" name="CuadroTexto 16"/>
          <p:cNvSpPr txBox="1"/>
          <p:nvPr/>
        </p:nvSpPr>
        <p:spPr>
          <a:xfrm>
            <a:off x="275097" y="4593322"/>
            <a:ext cx="8509580" cy="707886"/>
          </a:xfrm>
          <a:prstGeom prst="rect">
            <a:avLst/>
          </a:prstGeom>
        </p:spPr>
        <p:txBody>
          <a:bodyPr wrap="square" rtlCol="0">
            <a:spAutoFit/>
          </a:bodyPr>
          <a:lstStyle/>
          <a:p>
            <a:pPr marL="342900" marR="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US" sz="2000" i="1" dirty="0">
                <a:latin typeface="Arial" pitchFamily="34" charset="0"/>
                <a:cs typeface="Arial" pitchFamily="34" charset="0"/>
              </a:rPr>
              <a:t>This means that the reference vector (currents) will change during the solving process…</a:t>
            </a:r>
            <a:endParaRPr kumimoji="0" lang="en-US" sz="1200" b="0" i="1" u="none" strike="noStrike" kern="1200" cap="none" spc="0" normalizeH="0" baseline="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265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Multilevel A-</a:t>
            </a:r>
            <a:r>
              <a:rPr lang="en-US" dirty="0" err="1"/>
              <a:t>Diakoptics</a:t>
            </a:r>
            <a:endParaRPr lang="en-US" dirty="0"/>
          </a:p>
        </p:txBody>
      </p:sp>
      <p:sp>
        <p:nvSpPr>
          <p:cNvPr id="32" name="AutoShape 5" descr="data:image/jpeg;base64,/9j/4AAQSkZJRgABAQAAAQABAAD/2wCEAAkGBw8QEBAQEBAQDw8PEA8QDxAQDQ8QDQ8QFREWFhQRFBQYHCggGBolGxUUITEhJSkrLi4wFx8zRDMsNyg5Li8BCgoKDg0OGxAQGi8kICQsLCwzLDItLC8uLS8sLCwsMTQrLDQsLC8sLC8sLDQsLy00LCwsLSwsLCwuLCwsLCwsL//AABEIAOEA4QMBEQACEQEDEQH/xAAcAAEAAQUBAQAAAAAAAAAAAAAAAQIEBQYHAwj/xABBEAABAwIDBAgDBQYEBwAAAAABAAIDBBEFEiEGMUFRBxMiYXGBkaEUMlIjQpKxwTNicrLR8BVzk8IWJENEY4Ki/8QAGwEBAAIDAQEAAAAAAAAAAAAAAAQFAgMGAQf/xAA0EQEAAgECBAIJAwQCAwAAAAAAAQIDBBEFEiExQVETImFxgaGx0fAUkeEGMsHxI1IVQmL/2gAMAwEAAhEDEQA/AO4oCAgICAgICAgICAgICAgICAgICAgICAgICAgICAgICAgICAgICCHEAXOgG8ncEIjfpDWsV29wynJa6oErxvZA0ym/LMOyD4laLajHXxWmDg2ry9eXaPb0+Xf5MDJ0t0n3aapI/e6pv+4rVOsr4Qnx/TebxvX5/aExdLVH96nqW/wiJ3+4JGsr4xLy39N5/C9fn9maw/pCwuYgfEdU48JmOjH4j2fdba6nHPihZeC6zH15N/dO/wAu/wAmywTMe0OY5r2nc5rg5p8CFuiYnsrLUtSdrRtL0XrEQEBAQEBAQEBAQEBAQEBAQEBAQEBBgtqtqafD480pzSOv1ULSOsf3/ut7z7rVlzVxx1T9Bw7Lq7bV6RHefCPvPscW2k2urK9x62Qshv2YIyWxAcM31nvPsqzJmtfu7XR8OwaWPUjr5z3/AI+DArUnCAgILzDMVqKV2enmkhdvORxDXfxN3O8wsq3tWd4lqzafFmry5KxPv/OjpeyvSi1xbFXtDCbAVDB9mT/5Gfd8Rp3BTcWr8L/u5nXf0/MRN9PO/wD8z/ifv+7pcUjXNDmuDmuALXNILXA7iCN4U6J3czas1naY2lUjwQEBAQEBAQEBAQEBAQEBAQEBBgtsNpYsOgMjrOlddsEV9ZH9/Jo4las2WMdd1hw7QX1mTljpWO8+X8z4OBYniM1TK+aZ5fI83JO4Dg0DgByVTa02neXe4cNMNIpSNoharFtEBAQEBAQbfsHtrJQPEUpL6Nx7Td7oSTq9ndzbx8d8jBnnHO09lRxThddXXnr0vHj5+yf8S7jTzskY2Rjg9j2hzHNN2uaRcEFWkTExvDhr0tS01tG0w9F6xEBAQEBAQEBAQEBAQEBAQEFhjeKxUkD55T2WDQD5nuPysb3krDJeKV5pSdJpcmqyxix95+Uecvn/AGmxuWtqHTSnuY0HsRtG5je4e+p4qoveb25pfQdNpcemxxix9o8fOfOfzsxKxbxeAg8Z6pjPmdry3lZ1x2t2hHzavFh/vt8Fv/i0X734Vs/T3RP/AC2Dfx/Zc09Sx+jTc8uPosLY7V7wlYtZhy9K2eq1pQglB0jol2oMbxQTO+zkJNMSfkk3mPwdqR3+Km6TLtPJLm+PaDnr+opHWO/tjz+H09zrisHIiAgICAgICAgICAgICAgICDjHSjtAZ6kwMP2NKS3Tc6fc93l8vk7mqvVZOe/LHaHdcC0cafT+lt/dfr7o8P37/s0FR1uICC5pcDxCr0o6WWbgZAA2Jvd1jiG37rqThwzbrPZTcT4lXB/x1n1vorm6K8dAzGkDuYFVTF38+qm8kuZnVUmd5lrGL4FWUjstVTzQEmwMkZDHH91253kV5MTDZS9bdpWcbTdYtsM9RTucLP1PB3E9zufio2XFE9YXWi11q+pknePouVFXggqjkc1zXNJa5pDmuBsWuBuCPNI6PJiJjaez6O2XxcVlJBUC15GdsDc2RvZePxAq4xX56xL51rtN+nz2x+U9Pd4MqtiIICAgICAgICAgICAgICDH4/iApqWec/8ASie4d7rdkeZsFhkty1myRpMHp89MXnMfz8nzHiGLAPIN3kkmR19cxNz4lVlMM2jeXcaniVMV/R1jeI+XsRDWRu3OF+R0KxtitDPFr8OTx2973WtMid+sL3BcOfVVENOzR0zw2/0t3ud5NBPks6U57RVp1OeMGG2SfCP9fN9I4fRRwRRwxNyxxMaxg7gLanieZ4q4iIiNofOcmS2S83t3nquF6weNXSxzMdHKxksbxZzJGB7HDkQdCj2J27OJdI3Rs2jvV0YJpSftYrlzqck6OaTqY/HVveN2i9dusLPS54v6lu/1/lowswLVKxrCqCTNfuKh5Y2s6DRZJtj2nwei1pYg630J15MNVTk/s5GSt14SAtcB5sH4lP0dukw5T+o8W16ZPOJj9v8AbpamuaEBAQEBAQEBAQEBAQEBBgttcDkr6OSljmFO6QsOcxl4s1wdltcW1A1WF6ReNpSNLqLafJ6Svfafn0cEx/owxaku7qPiox9+lJlNr8Y7B/sVrmkwm01VLexpkjC0lrgWuabOa4EOB5EHcsUiJiXpFVPZucbcjqPQrG1It3htx58mP+22zuPQzsxUMviFUwR54yymYQRIWuIJmIPyggWHMEnkssOCKTzI3EOKXz4/RT57zLqykqYQEHnPC2RrmPaHMe0te0i4c0ixB8kexMxO8Pl3anDXUlZUUpJIhlc1pO8xntRk95aWlQb9J2dPgt6SkX820bE9HlVWME0h+Gp32LXOaTLI3mxnI/UfdeRp5ydZ6QztxbHpN6xHNb5R75dFpOjTC2Cz2zTHi587mn0ZlC3RpccK3Jx7V2npMR7o++7yr+jDDXj7IzU7uBbL1jfMPvfyIXltJSe3Rli4/qqz621vht9FvsDstVYdiErXkSU8tM7JMwENL2yMs1w+66xdp7leYMNsd537bN3E+IYdZpazXpaLdvZtPbzh0ZS3PCAgICAgICAgICAgICAgICDF4zs9RVgtVU0U2lg57B1jf4XjtDyK8mIllW9q9parh3RJhcFU2paJXtZ2mU8rxJA1+lnajMQOTidVjFI3bram9q7N+WaOICAgIOVYps5HWbQVEkjQ6CnjpnytO6SUxjIw8xYXPcLcVHmnNkn2LeNROHRViO8zO3u8XQOuUhUHXIHXIKm1CDIQyBwB/u6CtAQEBAQEBAQEBAQEBAQEBAQEBAQEBBRLI1rXOcQ1rQXOcTYNaBcklHsRMztDQdmsRbO2oqx/3VVLI2+h6tloowf/AFYFqxTzRNvOU3iGOcV64p/9ax+89Z+csx8StqCfEoHxCCoVCDKYNNmzjlY/mgyaAgICAgICAgICAgICAgICAgICAgIPOeZkbXPe5rGMBc5ziGtaBvJJ3BeTMR1llWtr2itY3mXGukLb/wCLzU1KS2mvaSTUOqO63Bndx9lAz6jm9WvZ1vDOExg/5c3W3hHhH3n5Q9dgq69KWX1jkeD4O7QPufRb9LO9NvJVcdxzXU83/aI+XRsnxKkqU+JQSKhBUKhBsGzGokdw7LR46k/mEGdQEBAQEBAQEBAQEBAQEBAQEBAQEGJ2i2hpqCPrJ32JvkjbYyyEcGt/XcFryZK0jeUvSaLLqr8uOPfPhHv/ADdxDbDbSpxFxaT1VMD2IGnQ23OefvH2HJV+XNbJ37Ow0XD8Wkj1etv+328o/Ja0tKcy2zeKfDzdo/ZyANf3fS7y19St+DJyW69pVvFNH+pw+r/dXrH+Y+P1b58T3/0Vm4iY26SuMPq4cxE2Y3tls63igy8mFtkbmp5Ln6JD+TgEHoMBky36xua24tNvUFBs+DU7Y4WsBuRq883nf/fcgvkBAQEBAQEBAQEBAQEBAQEBAQEGsba7Xx4ewNaBLVSD7KK/ZaN3WScm+59SNGbPGOPatOG8MvrLbz0pHef8R7fo4VjOKzVUrpZnmR7t7j7ADg0cAFXWtNp3l2WPFjw0jHjjaI/OqwXjIQEGYwTFZmuZCGumDiGsY0F0tzuDBx8FIw5rV9XupuJcMxZYnLE8tvGfCff9/q2+rw6eNxbIwsc21wSNLi+8GysXILjDK6WMHX5bEa624oNlwzHA+wJQbNhbQS99zqGi1+zxN/H+iDIoCAgICAgICAgICAgICAgICAgxW0+NsoaaSofqR2Y2Xt1kp+Vn6nuBWvLkild0vRaS2qzRjj4z5R+fN89YxiMk8j5pXF8sziXu/QDgALADkqqZm07y76tKYccY6RtEMajHcQEGRwHBKmulENMzO7QucdI42/U93Ae54XWdMdrztCNqdXj09ebJPw8Zdy2M2Jp8Obn/AG1U4WfO4bhxbGPut9z7CxxYa097kNbxDJqp69K+EffzTXOZJI9xsbmw8ALLagMbUYFDJq05Hd24+SCMNwIwvu5oLfqBJF+8Hcg2KWUwhr27gQHDgWlBloZQ9oc03BQVoCAgICAgICAgICAgICAgICDjnS/jBkqmUrT2KZgc4X0Msgvr4Ny/iKr9Xfe3L5Ow4Bp4phnLPe0/KP5+jnMzrlRoXF56vNesBePWb2R2bmxGoEMfZY0B00pF2xMvv73HWw4+AK24sU3nZC1usrpsfNPee0fng+gMBwSnoYRBTsDGjVzjrJI62r3u4n+9ArKtIrG0OMz58me/Ped5X8wOV1t+U28bLJpc6diFjqg9I8SHNBcMxlw3OQV/41cEPNwQQgyeB4hlsCeyd/d3oNlBQSgICAgICAgICAgICAgICAg+aMcxD4ipqJ7kiaaR7b/QXHIPJth5KnvbmtMvounx+iw1x+URH3+bEkoTKEC6PH0D0YYOKbDoTa0lSPiJDbU5x2B5My+/NWWCvLSHGcUzzl1NvKOkfD+W2rcrhBz3GsJYJ5RY/PcWJHzDNb3QY5+CO4Et8XG/ogoZhTr6ud6oMvQ0MTAQW5sws4uNyRy7kGTiqoWCwY0W5AINhwqQuia48c1vDMbILtAQEBAQEBAQEBAQEBAQEGO2iqupo6qUb46eZ48RGSPdY3nasy36WnPmpXzmPq+ZybDU2sPJVGz6Da0R1l4g+a9aomJ7JR6qiic9zWN1c9zWNHMuNh+a9iN+jGbRWJmfB9UU8IYxjG6NY1rW+AFgreOj59aZtMzL0R4INSxacdc9/M5b+AAv7ILMyoPJ0jQgh1TfRmp48h4lBmMK2ehlYyWR0jib3YHBsejiOAvw5oNlYwNAAAAAAAG4AcEFSAgICAgICAgICAgICAgIMbtJhr6qknp2PEbpoywPLS4NudbgEX0usb15qzDdp83octcm2+3VxDF+h3F7kslpaho3NbK+M/hc23utVcMV7J+XiVs073/bwatXbA4zT3L6GoIHGECfz+zJSaSxrqK+E7MK8VMbxE5srZCQBG+NwkJJsAGkXNysJx18kuutyxG8XdO2A6O8TkmgqapraWCOWKXJK0/Eyhrg7L1YPYva13WI5FK6eN92OXi95pNOk7xMO7KUoxB5VLiGPI3hriPEBBpz2h414oMdLhrr6SPA5XCCgYcPvPc7xNh7IK3yhtmt0HJBuuzp/wCWjPPP/OUGSQEBAQEBAQEBAQEBAQEBAQEHnUTsjaXyOaxjRdznuDWtHMk7l5MxHWWVKWvPLWN5aZiPSnhcTi1rpqixILoYgWad7y2/ldaJ1NI9q1x8F1F43navvn7RK+wTb7DKx7WMl6uUnsMnZ1bid1mn5SddwN1lTPSzRn4ZqMMbzG8ecdf5bStyvEBAIQafJHkc5o3Nc5o8AUHg9yCyq5soJO4IMRC9z3X4cEHUcKiyQRN5Rtv4kXPugukBAQEBAQEBAQEBAQEBAQEGqbc7ZMw9oYwCSqkbdjCewxu7rH21te9hxsdyj58/o+kd1vwvhc6uea07Ujx8/ZH50cU2j2hqqx155nSWNw29om9zWDQeO/vUGb2v1tLqqafDp45MNdvOfGffP5DCrwQhu7X0RbVvqo30c7i+anaHRPcbvkhuBZx4lpIF+ThyU7T5JtHLLmOL6OuK0ZaR0nv7/wCXRlJUogINSr/2sn8bvzQWUhQYbFpPlb9RufAIJoo9w52CDqLRYAchZBKAgICAgICAgICAgICAgICD5u2zxN09fVvcb/byRt7mRuyNHo33VXk9a8y7vRTGLTUpHlv8Z6sCTdYN2+/VCPEL0bl0RucMVhy7jHOH/wAPVk/mGrdp/wC9WcW2/Szv5w7+rByQgINQrz9rL/mP/mKCxmKDA1Ls0p5CwQZPC2XkjHN7B/8AQQdIQEBAQEBAQEBBTdAugXQLoF0EXQTdAug+c+kTDDSYjUtcLNme6oiPBzJCXG3g7MPJQr02tLp9JqefBX2dP2a5G8OuBvGtuJHctN6+KfgzxPqyLWlBXrx13oZ2bfGH4hK0t61nV0zXCxMZILpbcjYAdwJ3EKZp8e3rS5zjGri8xhrPbv7/AC+DqOZSlGZkEPkABJ3AXKDT6t93ud9TnO9TdBYTyBBhox2j3lBnMCZeeID62nyGp/JBv10C6BdAugXQLoF0C6BdBRmQRmQRmQM6BnQRnQR1iCOsQa/tlsxT4nCIprskZcwzsAMkTjv0+802F28bcDqsbVizdhzWxTvDjGK9FWLROPVNjqW37L4pmMdbgS15BB9fFa/RymxrKz36L/BeizFJSDUywUrOOY9fN+FhA9XBY/p4ltji2SkbR197oWA9HOHUxa94dVytNwZ7dUD3RjT8V1lXBSqPm4nqMsbb7R7G6datyvOuQOtQY/GqqzA0b3HXwH9hBqtZOUDC6QyNmld8kUclv3pMhsPLf6IMTGNUGy7Ls+2B+ljj+n6oNvzoGZBIcgkOQMyCboJugXQLoPG6CklBBcgpLkFJegpdIg8zMg83VCC3krrc/RBbvxW3B3og8/8AGByd6IKhil+DvRB6tr78D6IPVtUe9BW2coLDEnFxvwAsEGAla57srRckgDzKDZZ2NhpXRj6C0c3OcNT+aDUY4Tfcg2LA5BE8ufp2CBoSSbjl4IM5DiDXcCPGyC6a9BWHoJzIJzIJzIJDkE3QLoKbIIIQUkIILUFJYgpyIIMaCgxDkgpMI5IKDAOQ9EFJgHIeiCkxDkgjIEFJsg8Z3jKQCAeBO5BZDE429l9g7xBB8CgrbizALNyjwsgx+MV2dgLQXOaflbvIO/T0QYiOveN8Mv8ApO/oguBi3OOX/Sf/AEQe8WMcAyW/+U/+iDZ8PqD1bb77a91zuQXglQVCRBWHoKg5BIcgqzIJugrsgWQLIIyoIyoIyoILUEFiCMiCDGggxoKTEggwoKDTIPKSha7eLoLCo2apn/NGPIlp9kFv/wAH03DrR4TO/VB7U2zEEZuM5PN0hKC9bhTAg9G0AQego0FQpkFYgQSIUE9Wgq6tBIYgnIgnKg9rIFkCyCLIFkCyAQgjKgZUDKgjKgZUEZEE5UEZUDIgZEE5EDKgZUE5UDKgnKgZUDKgZUDKgnKgWQVWQEBAsgiyBZAsgWQLIFkCyBZAsgWQLIFkCyBZAsgWQLIJsgWQECyAgWQLICCUEICAgICAgICAgICAgICAgICAgICAgIJQEBAQEB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21" name="3 Subtítulo"/>
          <p:cNvSpPr txBox="1">
            <a:spLocks/>
          </p:cNvSpPr>
          <p:nvPr/>
        </p:nvSpPr>
        <p:spPr bwMode="auto">
          <a:xfrm>
            <a:off x="2198679" y="1427951"/>
            <a:ext cx="4746641"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Arial" pitchFamily="34" charset="0"/>
                <a:ea typeface="+mn-ea"/>
                <a:cs typeface="Arial" pitchFamily="34" charset="0"/>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Arial" pitchFamily="34" charset="0"/>
                <a:ea typeface="+mn-ea"/>
                <a:cs typeface="Arial" pitchFamily="34" charset="0"/>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defRPr/>
            </a:pPr>
            <a:endParaRPr lang="en-US" dirty="0"/>
          </a:p>
        </p:txBody>
      </p:sp>
      <p:pic>
        <p:nvPicPr>
          <p:cNvPr id="5" name="Imagen 4"/>
          <p:cNvPicPr>
            <a:picLocks noChangeAspect="1"/>
          </p:cNvPicPr>
          <p:nvPr/>
        </p:nvPicPr>
        <p:blipFill>
          <a:blip r:embed="rId3"/>
          <a:stretch>
            <a:fillRect/>
          </a:stretch>
        </p:blipFill>
        <p:spPr>
          <a:xfrm>
            <a:off x="995247" y="4504568"/>
            <a:ext cx="7153504" cy="500634"/>
          </a:xfrm>
          <a:prstGeom prst="rect">
            <a:avLst/>
          </a:prstGeom>
          <a:ln w="19050">
            <a:solidFill>
              <a:schemeClr val="accent1"/>
            </a:solidFill>
          </a:ln>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99" y="2461795"/>
            <a:ext cx="5790684" cy="3271461"/>
          </a:xfrm>
          <a:prstGeom prst="rect">
            <a:avLst/>
          </a:prstGeom>
        </p:spPr>
      </p:pic>
      <p:sp>
        <p:nvSpPr>
          <p:cNvPr id="15" name="CuadroTexto 14"/>
          <p:cNvSpPr txBox="1"/>
          <p:nvPr/>
        </p:nvSpPr>
        <p:spPr>
          <a:xfrm>
            <a:off x="5080493" y="2159135"/>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“Multilevel A-Diakoptics for the Dynamic Power Flow Simulation of Hybrid Power Distribution Systems”. D. Montenegro, G. Ramos, S. </a:t>
            </a:r>
            <a:r>
              <a:rPr lang="en-US" sz="1200" i="1" dirty="0" err="1">
                <a:latin typeface="Arial" pitchFamily="34" charset="0"/>
                <a:cs typeface="Arial" pitchFamily="34" charset="0"/>
              </a:rPr>
              <a:t>Bacha</a:t>
            </a:r>
            <a:r>
              <a:rPr lang="en-US" sz="1200" i="1" dirty="0">
                <a:latin typeface="Arial" pitchFamily="34" charset="0"/>
                <a:cs typeface="Arial" pitchFamily="34" charset="0"/>
              </a:rPr>
              <a:t>. </a:t>
            </a:r>
          </a:p>
          <a:p>
            <a:pPr algn="ctr" fontAlgn="auto">
              <a:spcBef>
                <a:spcPct val="20000"/>
              </a:spcBef>
              <a:spcAft>
                <a:spcPts val="0"/>
              </a:spcAft>
            </a:pPr>
            <a:r>
              <a:rPr lang="en-US" sz="1200" i="1" dirty="0">
                <a:latin typeface="Arial" pitchFamily="34" charset="0"/>
                <a:cs typeface="Arial" pitchFamily="34" charset="0"/>
              </a:rPr>
              <a:t>IEEE Transactions on Industrial Informatics.</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16" name="CuadroTexto 15"/>
          <p:cNvSpPr txBox="1"/>
          <p:nvPr/>
        </p:nvSpPr>
        <p:spPr>
          <a:xfrm>
            <a:off x="5080493" y="3391071"/>
            <a:ext cx="3989616" cy="867930"/>
          </a:xfrm>
          <a:prstGeom prst="rect">
            <a:avLst/>
          </a:prstGeom>
        </p:spPr>
        <p:txBody>
          <a:bodyPr wrap="square" rtlCol="0">
            <a:spAutoFit/>
          </a:bodyPr>
          <a:lstStyle/>
          <a:p>
            <a:pPr algn="ctr" fontAlgn="auto">
              <a:spcBef>
                <a:spcPct val="20000"/>
              </a:spcBef>
              <a:spcAft>
                <a:spcPts val="0"/>
              </a:spcAft>
            </a:pPr>
            <a:r>
              <a:rPr lang="en-US" sz="1200" i="1" dirty="0">
                <a:latin typeface="Arial" pitchFamily="34" charset="0"/>
                <a:cs typeface="Arial" pitchFamily="34" charset="0"/>
              </a:rPr>
              <a:t>“Iterative method for detecting and localizing islands within sparse matrixes using </a:t>
            </a:r>
            <a:r>
              <a:rPr lang="en-US" sz="1200" i="1" dirty="0" err="1">
                <a:latin typeface="Arial" pitchFamily="34" charset="0"/>
                <a:cs typeface="Arial" pitchFamily="34" charset="0"/>
              </a:rPr>
              <a:t>DSSim</a:t>
            </a:r>
            <a:r>
              <a:rPr lang="en-US" sz="1200" i="1" dirty="0">
                <a:latin typeface="Arial" pitchFamily="34" charset="0"/>
                <a:cs typeface="Arial" pitchFamily="34" charset="0"/>
              </a:rPr>
              <a:t>-RT”. D. Montenegro, G. Ramos. </a:t>
            </a:r>
          </a:p>
          <a:p>
            <a:pPr algn="ctr" fontAlgn="auto">
              <a:spcBef>
                <a:spcPct val="20000"/>
              </a:spcBef>
              <a:spcAft>
                <a:spcPts val="0"/>
              </a:spcAft>
            </a:pPr>
            <a:r>
              <a:rPr lang="en-US" sz="1200" i="1" dirty="0">
                <a:latin typeface="Arial" pitchFamily="34" charset="0"/>
                <a:cs typeface="Arial" pitchFamily="34" charset="0"/>
              </a:rPr>
              <a:t>IEEE PEPQA 2015.</a:t>
            </a:r>
            <a:endParaRPr kumimoji="0" lang="es-CO" sz="900" b="0" i="1"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15444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96296E-6 L -0.0026 -0.46042 " pathEditMode="relative" rAng="0" ptsTypes="AA">
                                      <p:cBhvr>
                                        <p:cTn id="6" dur="2000" fill="hold"/>
                                        <p:tgtEl>
                                          <p:spTgt spid="5"/>
                                        </p:tgtEl>
                                        <p:attrNameLst>
                                          <p:attrName>ppt_x</p:attrName>
                                          <p:attrName>ppt_y</p:attrName>
                                        </p:attrNameLst>
                                      </p:cBhvr>
                                      <p:rCtr x="-139" y="-2303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anim calcmode="lin" valueType="num">
                                      <p:cBhvr>
                                        <p:cTn id="17" dur="1000" fill="hold"/>
                                        <p:tgtEl>
                                          <p:spTgt spid="15"/>
                                        </p:tgtEl>
                                        <p:attrNameLst>
                                          <p:attrName>ppt_x</p:attrName>
                                        </p:attrNameLst>
                                      </p:cBhvr>
                                      <p:tavLst>
                                        <p:tav tm="0">
                                          <p:val>
                                            <p:strVal val="#ppt_x"/>
                                          </p:val>
                                        </p:tav>
                                        <p:tav tm="100000">
                                          <p:val>
                                            <p:strVal val="#ppt_x"/>
                                          </p:val>
                                        </p:tav>
                                      </p:tavLst>
                                    </p:anim>
                                    <p:anim calcmode="lin" valueType="num">
                                      <p:cBhvr>
                                        <p:cTn id="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8195" name="Content Placeholder 2"/>
          <p:cNvSpPr>
            <a:spLocks noGrp="1"/>
          </p:cNvSpPr>
          <p:nvPr>
            <p:ph idx="1"/>
          </p:nvPr>
        </p:nvSpPr>
        <p:spPr/>
        <p:txBody>
          <a:bodyPr/>
          <a:lstStyle/>
          <a:p>
            <a:r>
              <a:rPr lang="en-US" altLang="en-US" b="1" dirty="0"/>
              <a:t>Roger C. Dugan, </a:t>
            </a:r>
            <a:r>
              <a:rPr lang="en-US" altLang="en-US" b="1" i="1" dirty="0"/>
              <a:t>Life</a:t>
            </a:r>
            <a:r>
              <a:rPr lang="en-US" altLang="en-US" b="1" dirty="0"/>
              <a:t> </a:t>
            </a:r>
            <a:r>
              <a:rPr lang="en-US" altLang="en-US" b="1" i="1" dirty="0"/>
              <a:t>Fellow, IEEE</a:t>
            </a:r>
          </a:p>
          <a:p>
            <a:pPr marL="0" indent="0">
              <a:buNone/>
            </a:pPr>
            <a:r>
              <a:rPr lang="en-US" altLang="en-US" sz="1600" b="1" dirty="0"/>
              <a:t>Roger  is a Sr. Technical Executive with EPRI in Knoxville, Tennessee USA. He has over 45 years of combined experience in distribution engineering with EPRI, </a:t>
            </a:r>
            <a:r>
              <a:rPr lang="en-US" altLang="en-US" sz="1600" b="1" dirty="0" err="1"/>
              <a:t>Electrotek</a:t>
            </a:r>
            <a:r>
              <a:rPr lang="en-US" altLang="en-US" sz="1600" b="1" dirty="0"/>
              <a:t> Concepts, and Cooper Power Systems. He holds the BSEE degree from Ohio University and the Master of Engineering in Electric Power Engineering degree from Rensselaer Polytechnic Institute, Troy, NY. Roger has worked on many diverse aspects of power engineering over his career because of his interests in applying computer methods to power system simulation. Beginning with a student internship with Columbus and Southern Ohio Electric Co, his work has been focused on Distribution Engineering. He was elected a Fellow of the IEEE for his contributions in harmonics and transients analysis. Recently, he has been very active in distributed generation, particularly as it applies to utility distribution systems and distribution system analysis. He was the 2005 recipient of the IEEE Excellence in Distribution Engineering Award. He is coauthor of Electrical Power Systems Quality published by McGraw-Hill, now in its 3</a:t>
            </a:r>
            <a:r>
              <a:rPr lang="en-US" altLang="en-US" sz="1600" b="1" baseline="30000" dirty="0"/>
              <a:t>rd</a:t>
            </a:r>
            <a:r>
              <a:rPr lang="en-US" altLang="en-US" sz="1600" b="1" dirty="0"/>
              <a:t> edition. He serves on the IEEE PES Distribution System Analysis Subcommittee and is active in the Distribution Test Feeders WG.</a:t>
            </a:r>
            <a:endParaRPr lang="en-US" altLang="en-US" sz="1600" dirty="0"/>
          </a:p>
        </p:txBody>
      </p:sp>
      <p:pic>
        <p:nvPicPr>
          <p:cNvPr id="8196" name="Picture 2" descr="http://www.ieee-isgt-2011.eu/wordpress/wp-content/uploads/2011/08/Dr-Roger-Dugan-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868" y="367277"/>
            <a:ext cx="866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275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454025" y="1689306"/>
            <a:ext cx="8328025" cy="4176400"/>
          </a:xfrm>
          <a:prstGeom prst="rect">
            <a:avLst/>
          </a:prstGeom>
        </p:spPr>
        <p:txBody>
          <a:bodyPr wrap="square">
            <a:spAutoFit/>
          </a:bodyPr>
          <a:lstStyle/>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clearAll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parallel=No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Starts with Actor 1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2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3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parallel=Yes</a:t>
            </a:r>
          </a:p>
          <a:p>
            <a:pPr marL="457200" marR="0" algn="l">
              <a:lnSpc>
                <a:spcPct val="107000"/>
              </a:lnSpc>
              <a:spcBef>
                <a:spcPts val="0"/>
              </a:spcBef>
              <a:spcAft>
                <a:spcPts val="0"/>
              </a:spcAft>
            </a:pPr>
            <a:endParaRPr lang="en-US" sz="1200" dirty="0">
              <a:effectLst/>
              <a:latin typeface="MS Sans Serif"/>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126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355600" y="1117806"/>
            <a:ext cx="8328025" cy="5262979"/>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=Yes</a:t>
            </a:r>
          </a:p>
          <a:p>
            <a:pPr lvl="1" algn="l"/>
            <a:r>
              <a:rPr lang="en-US" sz="1200" dirty="0"/>
              <a:t>show monitor MS2</a:t>
            </a:r>
          </a:p>
          <a:p>
            <a:pPr algn="l"/>
            <a:endParaRPr lang="en-US" sz="1200" dirty="0"/>
          </a:p>
          <a:p>
            <a:pPr algn="l"/>
            <a:endParaRPr lang="en-US" sz="1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024" y="1689306"/>
            <a:ext cx="2965450" cy="3695700"/>
          </a:xfrm>
          <a:prstGeom prst="rect">
            <a:avLst/>
          </a:prstGeom>
          <a:noFill/>
          <a:ln>
            <a:noFill/>
          </a:ln>
        </p:spPr>
      </p:pic>
    </p:spTree>
    <p:extLst>
      <p:ext uri="{BB962C8B-B14F-4D97-AF65-F5344CB8AC3E}">
        <p14:creationId xmlns:p14="http://schemas.microsoft.com/office/powerpoint/2010/main" val="120593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7" name="Rectangle 6"/>
          <p:cNvSpPr/>
          <p:nvPr/>
        </p:nvSpPr>
        <p:spPr>
          <a:xfrm>
            <a:off x="404812" y="1267550"/>
            <a:ext cx="8328025" cy="4431983"/>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endParaRPr lang="en-US" sz="1200" dirty="0"/>
          </a:p>
          <a:p>
            <a:pPr lvl="1" algn="l"/>
            <a:r>
              <a:rPr lang="en-US" sz="1200" dirty="0"/>
              <a:t>get </a:t>
            </a:r>
            <a:r>
              <a:rPr lang="en-US" sz="1200" dirty="0" err="1"/>
              <a:t>actorprogress</a:t>
            </a:r>
            <a:endParaRPr lang="en-US" sz="1200" dirty="0"/>
          </a:p>
          <a:p>
            <a:pPr algn="l"/>
            <a:endParaRPr lang="en-US" sz="1200" dirty="0"/>
          </a:p>
        </p:txBody>
      </p:sp>
      <p:pic>
        <p:nvPicPr>
          <p:cNvPr id="2" name="Picture 1"/>
          <p:cNvPicPr>
            <a:picLocks noChangeAspect="1"/>
          </p:cNvPicPr>
          <p:nvPr/>
        </p:nvPicPr>
        <p:blipFill>
          <a:blip r:embed="rId3"/>
          <a:stretch>
            <a:fillRect/>
          </a:stretch>
        </p:blipFill>
        <p:spPr>
          <a:xfrm>
            <a:off x="5922899" y="1700574"/>
            <a:ext cx="2695575" cy="3565933"/>
          </a:xfrm>
          <a:prstGeom prst="rect">
            <a:avLst/>
          </a:prstGeom>
        </p:spPr>
      </p:pic>
    </p:spTree>
    <p:extLst>
      <p:ext uri="{BB962C8B-B14F-4D97-AF65-F5344CB8AC3E}">
        <p14:creationId xmlns:p14="http://schemas.microsoft.com/office/powerpoint/2010/main" val="3862366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5" name="Rectangle 4"/>
          <p:cNvSpPr/>
          <p:nvPr/>
        </p:nvSpPr>
        <p:spPr>
          <a:xfrm>
            <a:off x="404812" y="896112"/>
            <a:ext cx="8328025" cy="6093976"/>
          </a:xfrm>
          <a:prstGeom prst="rect">
            <a:avLst/>
          </a:prstGeom>
        </p:spPr>
        <p:txBody>
          <a:bodyPr wrap="square">
            <a:spAutoFit/>
          </a:bodyPr>
          <a:lstStyle/>
          <a:p>
            <a:pPr algn="l"/>
            <a:endParaRPr lang="en-US" sz="1200" dirty="0"/>
          </a:p>
          <a:p>
            <a:pPr lvl="1" algn="l"/>
            <a:r>
              <a:rPr lang="en-US" sz="1200" dirty="0"/>
              <a:t>…</a:t>
            </a:r>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=No</a:t>
            </a:r>
          </a:p>
          <a:p>
            <a:pPr lvl="1" algn="l"/>
            <a:endParaRPr lang="en-US" sz="1200" dirty="0"/>
          </a:p>
          <a:p>
            <a:pPr lvl="1" algn="l"/>
            <a:r>
              <a:rPr lang="en-US" sz="1200" dirty="0"/>
              <a:t>set </a:t>
            </a:r>
            <a:r>
              <a:rPr lang="en-US" sz="1200" dirty="0" err="1"/>
              <a:t>activeActor</a:t>
            </a:r>
            <a:r>
              <a:rPr lang="en-US" sz="1200" dirty="0"/>
              <a:t>=1</a:t>
            </a:r>
          </a:p>
          <a:p>
            <a:pPr lvl="1" algn="l"/>
            <a:r>
              <a:rPr lang="en-US" sz="1200" dirty="0"/>
              <a:t>show monitor MS2</a:t>
            </a:r>
          </a:p>
          <a:p>
            <a:pPr lvl="1" algn="l"/>
            <a:r>
              <a:rPr lang="en-US" sz="1200" dirty="0"/>
              <a:t>set </a:t>
            </a:r>
            <a:r>
              <a:rPr lang="en-US" sz="1200" dirty="0" err="1"/>
              <a:t>activeActor</a:t>
            </a:r>
            <a:r>
              <a:rPr lang="en-US" sz="1200" dirty="0"/>
              <a:t>=2</a:t>
            </a:r>
          </a:p>
          <a:p>
            <a:pPr lvl="1" algn="l"/>
            <a:r>
              <a:rPr lang="en-US" sz="1200" dirty="0"/>
              <a:t>show monitor MS2 …</a:t>
            </a:r>
          </a:p>
          <a:p>
            <a:pPr algn="l"/>
            <a:endParaRPr lang="en-US" sz="1200" dirty="0"/>
          </a:p>
          <a:p>
            <a:pPr algn="l"/>
            <a:endParaRPr lang="en-US" sz="1200" dirty="0"/>
          </a:p>
        </p:txBody>
      </p:sp>
    </p:spTree>
    <p:extLst>
      <p:ext uri="{BB962C8B-B14F-4D97-AF65-F5344CB8AC3E}">
        <p14:creationId xmlns:p14="http://schemas.microsoft.com/office/powerpoint/2010/main" val="2883601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pic>
        <p:nvPicPr>
          <p:cNvPr id="3" name="Picture 2"/>
          <p:cNvPicPr>
            <a:picLocks noChangeAspect="1"/>
          </p:cNvPicPr>
          <p:nvPr/>
        </p:nvPicPr>
        <p:blipFill>
          <a:blip r:embed="rId3"/>
          <a:stretch>
            <a:fillRect/>
          </a:stretch>
        </p:blipFill>
        <p:spPr>
          <a:xfrm>
            <a:off x="1808162" y="1689306"/>
            <a:ext cx="5521325" cy="4217679"/>
          </a:xfrm>
          <a:prstGeom prst="rect">
            <a:avLst/>
          </a:prstGeom>
        </p:spPr>
      </p:pic>
    </p:spTree>
    <p:extLst>
      <p:ext uri="{BB962C8B-B14F-4D97-AF65-F5344CB8AC3E}">
        <p14:creationId xmlns:p14="http://schemas.microsoft.com/office/powerpoint/2010/main" val="70928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54025" y="1371600"/>
            <a:ext cx="8328025" cy="4893647"/>
          </a:xfrm>
          <a:prstGeom prst="rect">
            <a:avLst/>
          </a:prstGeom>
        </p:spPr>
        <p:txBody>
          <a:bodyPr wrap="square">
            <a:spAutoFit/>
          </a:bodyPr>
          <a:lstStyle/>
          <a:p>
            <a:r>
              <a:rPr lang="en-US" sz="2400" dirty="0"/>
              <a:t>The examples for parallel processing can be downloaded from:</a:t>
            </a:r>
          </a:p>
          <a:p>
            <a:endParaRPr lang="en-US" sz="2400" dirty="0"/>
          </a:p>
          <a:p>
            <a:r>
              <a:rPr lang="en-US" sz="2400" b="1" dirty="0">
                <a:hlinkClick r:id="rId3"/>
              </a:rPr>
              <a:t>https://sourceforge.net/p/electricdss/code/HEAD/tree/trunk/Version8/Distrib/Examples/Parallel_Processing</a:t>
            </a:r>
            <a:endParaRPr lang="en-US" sz="2400" b="1" dirty="0"/>
          </a:p>
          <a:p>
            <a:endParaRPr lang="en-US" sz="2400" b="1" dirty="0"/>
          </a:p>
          <a:p>
            <a:r>
              <a:rPr lang="en-US" sz="2400"/>
              <a:t>These </a:t>
            </a:r>
            <a:r>
              <a:rPr lang="en-US" sz="2400" dirty="0"/>
              <a:t>examples involves MATLAB and python.</a:t>
            </a:r>
          </a:p>
          <a:p>
            <a:endParaRPr lang="en-US" sz="2400" dirty="0"/>
          </a:p>
          <a:p>
            <a:r>
              <a:rPr lang="en-US" sz="2400" dirty="0"/>
              <a:t>Other examples for LabVIEW through the VI Package Manager</a:t>
            </a:r>
          </a:p>
        </p:txBody>
      </p:sp>
    </p:spTree>
    <p:extLst>
      <p:ext uri="{BB962C8B-B14F-4D97-AF65-F5344CB8AC3E}">
        <p14:creationId xmlns:p14="http://schemas.microsoft.com/office/powerpoint/2010/main" val="131795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3" name="Picture 2"/>
          <p:cNvPicPr>
            <a:picLocks noChangeAspect="1"/>
          </p:cNvPicPr>
          <p:nvPr/>
        </p:nvPicPr>
        <p:blipFill>
          <a:blip r:embed="rId3"/>
          <a:stretch>
            <a:fillRect/>
          </a:stretch>
        </p:blipFill>
        <p:spPr>
          <a:xfrm>
            <a:off x="463550" y="2286000"/>
            <a:ext cx="8234502" cy="3733800"/>
          </a:xfrm>
          <a:prstGeom prst="rect">
            <a:avLst/>
          </a:prstGeom>
        </p:spPr>
      </p:pic>
    </p:spTree>
    <p:extLst>
      <p:ext uri="{BB962C8B-B14F-4D97-AF65-F5344CB8AC3E}">
        <p14:creationId xmlns:p14="http://schemas.microsoft.com/office/powerpoint/2010/main" val="27496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2" name="Picture 1"/>
          <p:cNvPicPr>
            <a:picLocks noChangeAspect="1"/>
          </p:cNvPicPr>
          <p:nvPr/>
        </p:nvPicPr>
        <p:blipFill>
          <a:blip r:embed="rId3"/>
          <a:stretch>
            <a:fillRect/>
          </a:stretch>
        </p:blipFill>
        <p:spPr>
          <a:xfrm>
            <a:off x="502494" y="2590800"/>
            <a:ext cx="8250135" cy="2590800"/>
          </a:xfrm>
          <a:prstGeom prst="rect">
            <a:avLst/>
          </a:prstGeom>
        </p:spPr>
      </p:pic>
    </p:spTree>
    <p:extLst>
      <p:ext uri="{BB962C8B-B14F-4D97-AF65-F5344CB8AC3E}">
        <p14:creationId xmlns:p14="http://schemas.microsoft.com/office/powerpoint/2010/main" val="320206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2 MATLAB</a:t>
            </a:r>
          </a:p>
          <a:p>
            <a:endParaRPr lang="en-US" sz="2400" dirty="0"/>
          </a:p>
        </p:txBody>
      </p:sp>
      <p:pic>
        <p:nvPicPr>
          <p:cNvPr id="2" name="Picture 1"/>
          <p:cNvPicPr>
            <a:picLocks noChangeAspect="1"/>
          </p:cNvPicPr>
          <p:nvPr/>
        </p:nvPicPr>
        <p:blipFill>
          <a:blip r:embed="rId3"/>
          <a:stretch>
            <a:fillRect/>
          </a:stretch>
        </p:blipFill>
        <p:spPr>
          <a:xfrm>
            <a:off x="761999" y="2228631"/>
            <a:ext cx="7737475" cy="4122425"/>
          </a:xfrm>
          <a:prstGeom prst="rect">
            <a:avLst/>
          </a:prstGeom>
        </p:spPr>
      </p:pic>
    </p:spTree>
    <p:extLst>
      <p:ext uri="{BB962C8B-B14F-4D97-AF65-F5344CB8AC3E}">
        <p14:creationId xmlns:p14="http://schemas.microsoft.com/office/powerpoint/2010/main" val="204519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2 MATLAB</a:t>
            </a:r>
          </a:p>
          <a:p>
            <a:endParaRPr lang="en-US" sz="2400" dirty="0"/>
          </a:p>
        </p:txBody>
      </p:sp>
      <p:pic>
        <p:nvPicPr>
          <p:cNvPr id="5" name="Picture 4"/>
          <p:cNvPicPr>
            <a:picLocks noChangeAspect="1"/>
          </p:cNvPicPr>
          <p:nvPr/>
        </p:nvPicPr>
        <p:blipFill>
          <a:blip r:embed="rId3"/>
          <a:stretch>
            <a:fillRect/>
          </a:stretch>
        </p:blipFill>
        <p:spPr>
          <a:xfrm>
            <a:off x="685800" y="2659797"/>
            <a:ext cx="8218488" cy="3020850"/>
          </a:xfrm>
          <a:prstGeom prst="rect">
            <a:avLst/>
          </a:prstGeom>
        </p:spPr>
      </p:pic>
    </p:spTree>
    <p:extLst>
      <p:ext uri="{BB962C8B-B14F-4D97-AF65-F5344CB8AC3E}">
        <p14:creationId xmlns:p14="http://schemas.microsoft.com/office/powerpoint/2010/main" val="106750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6" name="Content Placeholder 2"/>
          <p:cNvSpPr txBox="1">
            <a:spLocks/>
          </p:cNvSpPr>
          <p:nvPr/>
        </p:nvSpPr>
        <p:spPr bwMode="auto">
          <a:xfrm>
            <a:off x="274320" y="1005839"/>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b="1" kern="0" dirty="0"/>
              <a:t>Davis Montenegro, </a:t>
            </a:r>
            <a:r>
              <a:rPr lang="en-US" altLang="en-US" b="1" i="1" kern="0" dirty="0"/>
              <a:t>Member, IEEE</a:t>
            </a:r>
          </a:p>
          <a:p>
            <a:pPr marL="0" indent="0">
              <a:buFont typeface="Wingdings" panose="05000000000000000000" pitchFamily="2" charset="2"/>
              <a:buNone/>
            </a:pPr>
            <a:r>
              <a:rPr lang="en-US" altLang="en-US" sz="1600" b="1" kern="0" dirty="0"/>
              <a:t>Davis Montenegro-Martinez serves as Engineer/Scientist III at the Electric Power Research Institute (EPRI) in the areas of power system modeling, analysis and high performance computing. He received his degree in electronics engineering from Universidad Santo </a:t>
            </a:r>
            <a:r>
              <a:rPr lang="en-US" altLang="en-US" sz="1600" b="1" kern="0" dirty="0" err="1"/>
              <a:t>Tomás</a:t>
            </a:r>
            <a:r>
              <a:rPr lang="en-US" altLang="en-US" sz="1600" b="1" kern="0" dirty="0"/>
              <a:t>, Bogotá, Colombia (2004); he is M.Sc. in electrical engineering from Universidad de </a:t>
            </a:r>
            <a:r>
              <a:rPr lang="en-US" altLang="en-US" sz="1600" b="1" kern="0" dirty="0" err="1"/>
              <a:t>los</a:t>
            </a:r>
            <a:r>
              <a:rPr lang="en-US" altLang="en-US" sz="1600" b="1" kern="0" dirty="0"/>
              <a:t> Andes, Bogotá , Colombia (2012). He received his Ph.D. in electrical engineering from Universidad de </a:t>
            </a:r>
            <a:r>
              <a:rPr lang="en-US" altLang="en-US" sz="1600" b="1" kern="0" dirty="0" err="1"/>
              <a:t>los</a:t>
            </a:r>
            <a:r>
              <a:rPr lang="en-US" altLang="en-US" sz="1600" b="1" kern="0" dirty="0"/>
              <a:t> Andes (2015), and a Ph.D. in electrical engineering from the University Grenoble-</a:t>
            </a:r>
            <a:r>
              <a:rPr lang="en-US" altLang="en-US" sz="1600" b="1" kern="0" dirty="0" err="1"/>
              <a:t>Alpes</a:t>
            </a:r>
            <a:r>
              <a:rPr lang="en-US" altLang="en-US" sz="1600" b="1" kern="0" dirty="0"/>
              <a:t>, France (2015). </a:t>
            </a:r>
          </a:p>
          <a:p>
            <a:pPr marL="0" indent="0">
              <a:buFont typeface="Wingdings" panose="05000000000000000000" pitchFamily="2" charset="2"/>
              <a:buNone/>
            </a:pPr>
            <a:r>
              <a:rPr lang="en-US" altLang="en-US" sz="1600" b="1" kern="0" dirty="0"/>
              <a:t>Before joining EPRI, Davis served for 10 years as a lecturer for Universidad Santo Tomas in Colombia, during this time he was also technology consultant in the areas of industrial automation, software and electronic hardware design focused in the electric power industry, specifically in monitoring and control for meter calibration laboratories. His expertise in parallel computing techniques is being used at EPRI for incorporating multi-core processing to power system analysis methods such as QSTS, reducing the computational time required to perform these analysis using standard computing architectures</a:t>
            </a:r>
            <a:endParaRPr lang="en-US" altLang="en-US" sz="1600" kern="0" dirty="0"/>
          </a:p>
        </p:txBody>
      </p:sp>
      <p:pic>
        <p:nvPicPr>
          <p:cNvPr id="5" name="Picture 4"/>
          <p:cNvPicPr>
            <a:picLocks noChangeAspect="1"/>
          </p:cNvPicPr>
          <p:nvPr/>
        </p:nvPicPr>
        <p:blipFill>
          <a:blip r:embed="rId3"/>
          <a:stretch>
            <a:fillRect/>
          </a:stretch>
        </p:blipFill>
        <p:spPr>
          <a:xfrm>
            <a:off x="7278624" y="365760"/>
            <a:ext cx="857250" cy="1066800"/>
          </a:xfrm>
          <a:prstGeom prst="rect">
            <a:avLst/>
          </a:prstGeom>
        </p:spPr>
      </p:pic>
    </p:spTree>
    <p:extLst>
      <p:ext uri="{BB962C8B-B14F-4D97-AF65-F5344CB8AC3E}">
        <p14:creationId xmlns:p14="http://schemas.microsoft.com/office/powerpoint/2010/main" val="79838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2" name="Picture 1"/>
          <p:cNvPicPr>
            <a:picLocks noChangeAspect="1"/>
          </p:cNvPicPr>
          <p:nvPr/>
        </p:nvPicPr>
        <p:blipFill>
          <a:blip r:embed="rId3"/>
          <a:stretch>
            <a:fillRect/>
          </a:stretch>
        </p:blipFill>
        <p:spPr>
          <a:xfrm>
            <a:off x="685800" y="2286000"/>
            <a:ext cx="7897812" cy="3743429"/>
          </a:xfrm>
          <a:prstGeom prst="rect">
            <a:avLst/>
          </a:prstGeom>
        </p:spPr>
      </p:pic>
    </p:spTree>
    <p:extLst>
      <p:ext uri="{BB962C8B-B14F-4D97-AF65-F5344CB8AC3E}">
        <p14:creationId xmlns:p14="http://schemas.microsoft.com/office/powerpoint/2010/main" val="1063519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3" name="Picture 2"/>
          <p:cNvPicPr>
            <a:picLocks noChangeAspect="1"/>
          </p:cNvPicPr>
          <p:nvPr/>
        </p:nvPicPr>
        <p:blipFill>
          <a:blip r:embed="rId3"/>
          <a:stretch>
            <a:fillRect/>
          </a:stretch>
        </p:blipFill>
        <p:spPr>
          <a:xfrm>
            <a:off x="798512" y="2799291"/>
            <a:ext cx="7540625" cy="2513542"/>
          </a:xfrm>
          <a:prstGeom prst="rect">
            <a:avLst/>
          </a:prstGeom>
        </p:spPr>
      </p:pic>
    </p:spTree>
    <p:extLst>
      <p:ext uri="{BB962C8B-B14F-4D97-AF65-F5344CB8AC3E}">
        <p14:creationId xmlns:p14="http://schemas.microsoft.com/office/powerpoint/2010/main" val="319109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7" y="2887576"/>
            <a:ext cx="4008847" cy="24208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999" y="2514600"/>
            <a:ext cx="5238626" cy="3166808"/>
          </a:xfrm>
          <a:prstGeom prst="rect">
            <a:avLst/>
          </a:prstGeom>
        </p:spPr>
      </p:pic>
    </p:spTree>
    <p:extLst>
      <p:ext uri="{BB962C8B-B14F-4D97-AF65-F5344CB8AC3E}">
        <p14:creationId xmlns:p14="http://schemas.microsoft.com/office/powerpoint/2010/main" val="15449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8" name="Picture 7"/>
          <p:cNvPicPr>
            <a:picLocks noChangeAspect="1"/>
          </p:cNvPicPr>
          <p:nvPr/>
        </p:nvPicPr>
        <p:blipFill>
          <a:blip r:embed="rId3"/>
          <a:stretch>
            <a:fillRect/>
          </a:stretch>
        </p:blipFill>
        <p:spPr>
          <a:xfrm>
            <a:off x="415925" y="2250514"/>
            <a:ext cx="3200400" cy="1085850"/>
          </a:xfrm>
          <a:prstGeom prst="rect">
            <a:avLst/>
          </a:prstGeom>
        </p:spPr>
      </p:pic>
      <p:pic>
        <p:nvPicPr>
          <p:cNvPr id="9" name="Picture 8" descr="Fig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0176" y="4206423"/>
            <a:ext cx="3286665" cy="1958610"/>
          </a:xfrm>
          <a:prstGeom prst="rect">
            <a:avLst/>
          </a:prstGeom>
          <a:noFill/>
          <a:ln>
            <a:noFill/>
          </a:ln>
        </p:spPr>
      </p:pic>
      <p:pic>
        <p:nvPicPr>
          <p:cNvPr id="10" name="Picture 9" descr="Fig4"/>
          <p:cNvPicPr/>
          <p:nvPr/>
        </p:nvPicPr>
        <p:blipFill>
          <a:blip r:embed="rId5">
            <a:extLst>
              <a:ext uri="{28A0092B-C50C-407E-A947-70E740481C1C}">
                <a14:useLocalDpi xmlns:a14="http://schemas.microsoft.com/office/drawing/2010/main" val="0"/>
              </a:ext>
            </a:extLst>
          </a:blip>
          <a:srcRect/>
          <a:stretch>
            <a:fillRect/>
          </a:stretch>
        </p:blipFill>
        <p:spPr bwMode="auto">
          <a:xfrm>
            <a:off x="4000598" y="2659797"/>
            <a:ext cx="4928829" cy="2527193"/>
          </a:xfrm>
          <a:prstGeom prst="rect">
            <a:avLst/>
          </a:prstGeom>
          <a:noFill/>
          <a:ln>
            <a:noFill/>
          </a:ln>
        </p:spPr>
      </p:pic>
    </p:spTree>
    <p:extLst>
      <p:ext uri="{BB962C8B-B14F-4D97-AF65-F5344CB8AC3E}">
        <p14:creationId xmlns:p14="http://schemas.microsoft.com/office/powerpoint/2010/main" val="17264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2043" y="1828800"/>
            <a:ext cx="7992532" cy="4495800"/>
          </a:xfrm>
          <a:prstGeom prst="rect">
            <a:avLst/>
          </a:prstGeom>
        </p:spPr>
      </p:pic>
    </p:spTree>
    <p:extLst>
      <p:ext uri="{BB962C8B-B14F-4D97-AF65-F5344CB8AC3E}">
        <p14:creationId xmlns:p14="http://schemas.microsoft.com/office/powerpoint/2010/main" val="65970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905000"/>
            <a:ext cx="7857066" cy="4419600"/>
          </a:xfrm>
          <a:prstGeom prst="rect">
            <a:avLst/>
          </a:prstGeom>
        </p:spPr>
      </p:pic>
    </p:spTree>
    <p:extLst>
      <p:ext uri="{BB962C8B-B14F-4D97-AF65-F5344CB8AC3E}">
        <p14:creationId xmlns:p14="http://schemas.microsoft.com/office/powerpoint/2010/main" val="35359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Advanced Graphics Module for OpenDSS (OpenDSS-Viewer)</a:t>
            </a:r>
          </a:p>
        </p:txBody>
      </p:sp>
      <p:sp>
        <p:nvSpPr>
          <p:cNvPr id="5" name="Content Placeholder 7"/>
          <p:cNvSpPr txBox="1">
            <a:spLocks/>
          </p:cNvSpPr>
          <p:nvPr/>
        </p:nvSpPr>
        <p:spPr>
          <a:xfrm>
            <a:off x="381000" y="2590800"/>
            <a:ext cx="7924800" cy="976132"/>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Font typeface="Wingdings" panose="05000000000000000000" pitchFamily="2" charset="2"/>
              <a:buNone/>
            </a:pPr>
            <a:r>
              <a:rPr lang="en-US" dirty="0"/>
              <a:t>Developed by Miguel Hernandez (EPRI). Enhance the visualization of Distribution System Simulations with a </a:t>
            </a:r>
            <a:r>
              <a:rPr lang="en-US" b="1" dirty="0"/>
              <a:t>flexible</a:t>
            </a:r>
            <a:r>
              <a:rPr lang="en-US" dirty="0"/>
              <a:t>, </a:t>
            </a:r>
            <a:r>
              <a:rPr lang="en-US" b="1" dirty="0"/>
              <a:t>scalable</a:t>
            </a:r>
            <a:r>
              <a:rPr lang="en-US" dirty="0"/>
              <a:t> and </a:t>
            </a:r>
            <a:r>
              <a:rPr lang="en-US" b="1" dirty="0"/>
              <a:t>meaningful</a:t>
            </a:r>
            <a:r>
              <a:rPr lang="en-US"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3617259"/>
            <a:ext cx="8229600" cy="2554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114800" y="5715000"/>
            <a:ext cx="4873625" cy="583727"/>
          </a:xfrm>
          <a:prstGeom prst="rect">
            <a:avLst/>
          </a:prstGeom>
        </p:spPr>
        <p:txBody>
          <a:bodyPr>
            <a:normAutofit fontScale="40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4"/>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014275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775276"/>
            <a:ext cx="2346666" cy="1318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76022"/>
            <a:ext cx="1828800" cy="214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800600"/>
            <a:ext cx="2348032" cy="131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179007"/>
            <a:ext cx="2346666" cy="1460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1705908"/>
            <a:ext cx="5461354" cy="2182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4967168" y="4123979"/>
            <a:ext cx="3497551" cy="1967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37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372179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38335-773F-46E5-BF9C-3AFD9B3384B8}"/>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F078F5EF-BCBB-401E-8A08-7E54DDDD1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FEBC26-28C4-4005-A7C2-14CC6C95F472}"/>
              </a:ext>
            </a:extLst>
          </p:cNvPr>
          <p:cNvSpPr>
            <a:spLocks noGrp="1"/>
          </p:cNvSpPr>
          <p:nvPr>
            <p:ph type="sldNum" sz="quarter" idx="12"/>
          </p:nvPr>
        </p:nvSpPr>
        <p:spPr/>
        <p:txBody>
          <a:bodyPr/>
          <a:lstStyle/>
          <a:p>
            <a:pPr>
              <a:defRPr/>
            </a:pPr>
            <a:fld id="{2FFE4B61-D119-4C2A-B0FD-8BB9E4349C88}" type="slidenum">
              <a:rPr lang="en-US" smtClean="0"/>
              <a:pPr>
                <a:defRPr/>
              </a:pPr>
              <a:t>39</a:t>
            </a:fld>
            <a:endParaRPr lang="en-US" dirty="0"/>
          </a:p>
        </p:txBody>
      </p:sp>
    </p:spTree>
    <p:extLst>
      <p:ext uri="{BB962C8B-B14F-4D97-AF65-F5344CB8AC3E}">
        <p14:creationId xmlns:p14="http://schemas.microsoft.com/office/powerpoint/2010/main" val="280390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FUTURE OF OpenDSS</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4</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03" y="1090534"/>
            <a:ext cx="7164244" cy="5045334"/>
          </a:xfrm>
          <a:prstGeom prst="rect">
            <a:avLst/>
          </a:prstGeom>
        </p:spPr>
      </p:pic>
    </p:spTree>
    <p:extLst>
      <p:ext uri="{BB962C8B-B14F-4D97-AF65-F5344CB8AC3E}">
        <p14:creationId xmlns:p14="http://schemas.microsoft.com/office/powerpoint/2010/main" val="1345647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81221" y="1034473"/>
            <a:ext cx="7175208" cy="5255490"/>
          </a:xfrm>
          <a:prstGeom prst="rect">
            <a:avLst/>
          </a:prstGeom>
        </p:spPr>
      </p:pic>
    </p:spTree>
    <p:extLst>
      <p:ext uri="{BB962C8B-B14F-4D97-AF65-F5344CB8AC3E}">
        <p14:creationId xmlns:p14="http://schemas.microsoft.com/office/powerpoint/2010/main" val="3776253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1169551"/>
          </a:xfrm>
          <a:prstGeom prst="rect">
            <a:avLst/>
          </a:prstGeom>
          <a:noFill/>
        </p:spPr>
        <p:txBody>
          <a:bodyPr wrap="square" rtlCol="0">
            <a:spAutoFit/>
          </a:bodyPr>
          <a:lstStyle/>
          <a:p>
            <a:pPr marL="514350" indent="-514350" algn="l">
              <a:buAutoNum type="arabicPeriod"/>
            </a:pPr>
            <a:r>
              <a:rPr lang="en-US" sz="2800" dirty="0"/>
              <a:t>Download the installer from:</a:t>
            </a:r>
          </a:p>
          <a:p>
            <a:pPr algn="l"/>
            <a:r>
              <a:rPr lang="en-US" sz="2800" dirty="0">
                <a:hlinkClick r:id="rId3"/>
              </a:rPr>
              <a:t>https://sourceforge.net/projects/dssimpc/</a:t>
            </a:r>
            <a:r>
              <a:rPr lang="en-US" sz="2800" dirty="0"/>
              <a:t> </a:t>
            </a:r>
          </a:p>
        </p:txBody>
      </p:sp>
      <p:pic>
        <p:nvPicPr>
          <p:cNvPr id="2" name="Picture 1"/>
          <p:cNvPicPr>
            <a:picLocks noChangeAspect="1"/>
          </p:cNvPicPr>
          <p:nvPr/>
        </p:nvPicPr>
        <p:blipFill>
          <a:blip r:embed="rId4"/>
          <a:stretch>
            <a:fillRect/>
          </a:stretch>
        </p:blipFill>
        <p:spPr>
          <a:xfrm>
            <a:off x="326889" y="2416233"/>
            <a:ext cx="8456893" cy="3594180"/>
          </a:xfrm>
          <a:prstGeom prst="rect">
            <a:avLst/>
          </a:prstGeom>
        </p:spPr>
      </p:pic>
    </p:spTree>
    <p:extLst>
      <p:ext uri="{BB962C8B-B14F-4D97-AF65-F5344CB8AC3E}">
        <p14:creationId xmlns:p14="http://schemas.microsoft.com/office/powerpoint/2010/main" val="3667433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1169551"/>
          </a:xfrm>
          <a:prstGeom prst="rect">
            <a:avLst/>
          </a:prstGeom>
          <a:noFill/>
        </p:spPr>
        <p:txBody>
          <a:bodyPr wrap="square" rtlCol="0">
            <a:spAutoFit/>
          </a:bodyPr>
          <a:lstStyle/>
          <a:p>
            <a:pPr algn="l"/>
            <a:r>
              <a:rPr lang="en-US" sz="2800" dirty="0"/>
              <a:t>2. To run the installer:</a:t>
            </a:r>
          </a:p>
          <a:p>
            <a:pPr algn="l"/>
            <a:r>
              <a:rPr lang="en-US" sz="2800" dirty="0"/>
              <a:t>	Right click -&gt; Run as administrator</a:t>
            </a:r>
          </a:p>
        </p:txBody>
      </p:sp>
      <p:pic>
        <p:nvPicPr>
          <p:cNvPr id="3" name="Picture 2"/>
          <p:cNvPicPr>
            <a:picLocks noChangeAspect="1"/>
          </p:cNvPicPr>
          <p:nvPr/>
        </p:nvPicPr>
        <p:blipFill>
          <a:blip r:embed="rId3"/>
          <a:stretch>
            <a:fillRect/>
          </a:stretch>
        </p:blipFill>
        <p:spPr>
          <a:xfrm>
            <a:off x="612178" y="2531916"/>
            <a:ext cx="7710094" cy="3185391"/>
          </a:xfrm>
          <a:prstGeom prst="rect">
            <a:avLst/>
          </a:prstGeom>
        </p:spPr>
      </p:pic>
    </p:spTree>
    <p:extLst>
      <p:ext uri="{BB962C8B-B14F-4D97-AF65-F5344CB8AC3E}">
        <p14:creationId xmlns:p14="http://schemas.microsoft.com/office/powerpoint/2010/main" val="2250227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3. Follow the instructions:</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49325" y="1741661"/>
            <a:ext cx="4010602" cy="3098194"/>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266681" y="3069388"/>
            <a:ext cx="3935730" cy="3028315"/>
          </a:xfrm>
          <a:prstGeom prst="rect">
            <a:avLst/>
          </a:prstGeom>
          <a:noFill/>
          <a:ln>
            <a:noFill/>
          </a:ln>
        </p:spPr>
      </p:pic>
    </p:spTree>
    <p:extLst>
      <p:ext uri="{BB962C8B-B14F-4D97-AF65-F5344CB8AC3E}">
        <p14:creationId xmlns:p14="http://schemas.microsoft.com/office/powerpoint/2010/main" val="382120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4. First part completed</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664291" y="1794251"/>
            <a:ext cx="5809067" cy="4181677"/>
          </a:xfrm>
          <a:prstGeom prst="rect">
            <a:avLst/>
          </a:prstGeom>
          <a:noFill/>
          <a:ln>
            <a:noFill/>
          </a:ln>
        </p:spPr>
      </p:pic>
    </p:spTree>
    <p:extLst>
      <p:ext uri="{BB962C8B-B14F-4D97-AF65-F5344CB8AC3E}">
        <p14:creationId xmlns:p14="http://schemas.microsoft.com/office/powerpoint/2010/main" val="494344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5. Install the database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18020" y="1841643"/>
            <a:ext cx="3449205" cy="1779012"/>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3837970" y="3075564"/>
            <a:ext cx="4267229" cy="3149745"/>
          </a:xfrm>
          <a:prstGeom prst="rect">
            <a:avLst/>
          </a:prstGeom>
          <a:noFill/>
          <a:ln>
            <a:noFill/>
          </a:ln>
        </p:spPr>
      </p:pic>
    </p:spTree>
    <p:extLst>
      <p:ext uri="{BB962C8B-B14F-4D97-AF65-F5344CB8AC3E}">
        <p14:creationId xmlns:p14="http://schemas.microsoft.com/office/powerpoint/2010/main" val="25345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523220"/>
          </a:xfrm>
          <a:prstGeom prst="rect">
            <a:avLst/>
          </a:prstGeom>
          <a:noFill/>
        </p:spPr>
        <p:txBody>
          <a:bodyPr wrap="square" rtlCol="0">
            <a:spAutoFit/>
          </a:bodyPr>
          <a:lstStyle/>
          <a:p>
            <a:pPr algn="l"/>
            <a:r>
              <a:rPr lang="en-US" sz="2800" dirty="0"/>
              <a:t>6. Install the ODBC</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998807" y="1889990"/>
            <a:ext cx="4928466" cy="3799609"/>
          </a:xfrm>
          <a:prstGeom prst="rect">
            <a:avLst/>
          </a:prstGeom>
          <a:noFill/>
          <a:ln>
            <a:noFill/>
          </a:ln>
        </p:spPr>
      </p:pic>
    </p:spTree>
    <p:extLst>
      <p:ext uri="{BB962C8B-B14F-4D97-AF65-F5344CB8AC3E}">
        <p14:creationId xmlns:p14="http://schemas.microsoft.com/office/powerpoint/2010/main" val="261527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Installing OpenDSS-G</a:t>
            </a:r>
          </a:p>
        </p:txBody>
      </p:sp>
      <p:sp>
        <p:nvSpPr>
          <p:cNvPr id="4" name="TextBox 3"/>
          <p:cNvSpPr txBox="1"/>
          <p:nvPr/>
        </p:nvSpPr>
        <p:spPr>
          <a:xfrm>
            <a:off x="542925" y="1031307"/>
            <a:ext cx="7848600" cy="2893100"/>
          </a:xfrm>
          <a:prstGeom prst="rect">
            <a:avLst/>
          </a:prstGeom>
          <a:noFill/>
        </p:spPr>
        <p:txBody>
          <a:bodyPr wrap="square" rtlCol="0">
            <a:spAutoFit/>
          </a:bodyPr>
          <a:lstStyle/>
          <a:p>
            <a:pPr algn="l"/>
            <a:r>
              <a:rPr lang="en-US" sz="2800" dirty="0"/>
              <a:t>7. You are done!</a:t>
            </a:r>
          </a:p>
          <a:p>
            <a:pPr algn="l"/>
            <a:endParaRPr lang="en-US" sz="2800" dirty="0"/>
          </a:p>
          <a:p>
            <a:r>
              <a:rPr lang="en-US" sz="2800" dirty="0"/>
              <a:t>	</a:t>
            </a:r>
          </a:p>
          <a:p>
            <a:r>
              <a:rPr lang="en-US" sz="2800" dirty="0"/>
              <a:t>If there is any issue, go to the troubleshooting section at the OpenDSS-G manual</a:t>
            </a:r>
          </a:p>
        </p:txBody>
      </p:sp>
    </p:spTree>
    <p:extLst>
      <p:ext uri="{BB962C8B-B14F-4D97-AF65-F5344CB8AC3E}">
        <p14:creationId xmlns:p14="http://schemas.microsoft.com/office/powerpoint/2010/main" val="345774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63550" y="1371600"/>
            <a:ext cx="8239125" cy="4572000"/>
          </a:xfrm>
          <a:prstGeom prst="rect">
            <a:avLst/>
          </a:prstGeom>
        </p:spPr>
      </p:pic>
    </p:spTree>
    <p:extLst>
      <p:ext uri="{BB962C8B-B14F-4D97-AF65-F5344CB8AC3E}">
        <p14:creationId xmlns:p14="http://schemas.microsoft.com/office/powerpoint/2010/main" val="40317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3586480" cy="305181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55887"/>
            <a:ext cx="2838450" cy="2007235"/>
          </a:xfrm>
          <a:prstGeom prst="rect">
            <a:avLst/>
          </a:prstGeom>
          <a:noFill/>
          <a:ln>
            <a:noFill/>
          </a:ln>
        </p:spPr>
      </p:pic>
    </p:spTree>
    <p:extLst>
      <p:ext uri="{BB962C8B-B14F-4D97-AF65-F5344CB8AC3E}">
        <p14:creationId xmlns:p14="http://schemas.microsoft.com/office/powerpoint/2010/main" val="2386100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425450" y="1981200"/>
            <a:ext cx="5181600" cy="350520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753100" y="1447800"/>
            <a:ext cx="2968625" cy="2433320"/>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5753100" y="4191000"/>
            <a:ext cx="2968625" cy="2077085"/>
          </a:xfrm>
          <a:prstGeom prst="rect">
            <a:avLst/>
          </a:prstGeom>
          <a:noFill/>
          <a:ln>
            <a:noFill/>
          </a:ln>
        </p:spPr>
      </p:pic>
    </p:spTree>
    <p:extLst>
      <p:ext uri="{BB962C8B-B14F-4D97-AF65-F5344CB8AC3E}">
        <p14:creationId xmlns:p14="http://schemas.microsoft.com/office/powerpoint/2010/main" val="632776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192087" y="1676400"/>
            <a:ext cx="8753475" cy="1468088"/>
          </a:xfrm>
          <a:prstGeom prst="rect">
            <a:avLst/>
          </a:prstGeom>
        </p:spPr>
      </p:pic>
      <p:pic>
        <p:nvPicPr>
          <p:cNvPr id="4" name="Picture 3"/>
          <p:cNvPicPr>
            <a:picLocks noChangeAspect="1"/>
          </p:cNvPicPr>
          <p:nvPr/>
        </p:nvPicPr>
        <p:blipFill>
          <a:blip r:embed="rId4"/>
          <a:stretch>
            <a:fillRect/>
          </a:stretch>
        </p:blipFill>
        <p:spPr>
          <a:xfrm>
            <a:off x="2667000" y="3144488"/>
            <a:ext cx="4029901" cy="3244663"/>
          </a:xfrm>
          <a:prstGeom prst="rect">
            <a:avLst/>
          </a:prstGeom>
        </p:spPr>
      </p:pic>
    </p:spTree>
    <p:extLst>
      <p:ext uri="{BB962C8B-B14F-4D97-AF65-F5344CB8AC3E}">
        <p14:creationId xmlns:p14="http://schemas.microsoft.com/office/powerpoint/2010/main" val="1170615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304800" y="1438275"/>
            <a:ext cx="5410200" cy="38862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648075"/>
            <a:ext cx="3823970" cy="2470150"/>
          </a:xfrm>
          <a:prstGeom prst="rect">
            <a:avLst/>
          </a:prstGeom>
          <a:noFill/>
          <a:ln>
            <a:solidFill>
              <a:schemeClr val="bg1"/>
            </a:solidFill>
          </a:ln>
        </p:spPr>
      </p:pic>
    </p:spTree>
    <p:extLst>
      <p:ext uri="{BB962C8B-B14F-4D97-AF65-F5344CB8AC3E}">
        <p14:creationId xmlns:p14="http://schemas.microsoft.com/office/powerpoint/2010/main" val="917449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4876800" y="1533525"/>
            <a:ext cx="1771650" cy="4438650"/>
          </a:xfrm>
          <a:prstGeom prst="rect">
            <a:avLst/>
          </a:prstGeom>
        </p:spPr>
      </p:pic>
      <p:pic>
        <p:nvPicPr>
          <p:cNvPr id="4" name="Picture 3"/>
          <p:cNvPicPr>
            <a:picLocks noChangeAspect="1"/>
          </p:cNvPicPr>
          <p:nvPr/>
        </p:nvPicPr>
        <p:blipFill>
          <a:blip r:embed="rId4"/>
          <a:stretch>
            <a:fillRect/>
          </a:stretch>
        </p:blipFill>
        <p:spPr>
          <a:xfrm>
            <a:off x="2667000" y="1528762"/>
            <a:ext cx="1781175" cy="4448175"/>
          </a:xfrm>
          <a:prstGeom prst="rect">
            <a:avLst/>
          </a:prstGeom>
        </p:spPr>
      </p:pic>
    </p:spTree>
    <p:extLst>
      <p:ext uri="{BB962C8B-B14F-4D97-AF65-F5344CB8AC3E}">
        <p14:creationId xmlns:p14="http://schemas.microsoft.com/office/powerpoint/2010/main" val="2327116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a:picLocks noChangeAspect="1"/>
          </p:cNvPicPr>
          <p:nvPr/>
        </p:nvPicPr>
        <p:blipFill>
          <a:blip r:embed="rId3"/>
          <a:stretch>
            <a:fillRect/>
          </a:stretch>
        </p:blipFill>
        <p:spPr>
          <a:xfrm>
            <a:off x="2667000" y="1528762"/>
            <a:ext cx="1781175" cy="44481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6096000" y="2133600"/>
            <a:ext cx="1828800" cy="1905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029200" y="3886200"/>
            <a:ext cx="1676400" cy="762000"/>
          </a:xfrm>
          <a:prstGeom prst="rect">
            <a:avLst/>
          </a:prstGeom>
        </p:spPr>
      </p:pic>
    </p:spTree>
    <p:extLst>
      <p:ext uri="{BB962C8B-B14F-4D97-AF65-F5344CB8AC3E}">
        <p14:creationId xmlns:p14="http://schemas.microsoft.com/office/powerpoint/2010/main" val="841699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85800" y="1295400"/>
            <a:ext cx="5943600" cy="4144645"/>
          </a:xfrm>
          <a:prstGeom prst="rect">
            <a:avLst/>
          </a:prstGeom>
        </p:spPr>
      </p:pic>
      <p:pic>
        <p:nvPicPr>
          <p:cNvPr id="2" name="Picture 1"/>
          <p:cNvPicPr>
            <a:picLocks noChangeAspect="1"/>
          </p:cNvPicPr>
          <p:nvPr/>
        </p:nvPicPr>
        <p:blipFill>
          <a:blip r:embed="rId4"/>
          <a:stretch>
            <a:fillRect/>
          </a:stretch>
        </p:blipFill>
        <p:spPr>
          <a:xfrm>
            <a:off x="1676400" y="4540816"/>
            <a:ext cx="4191000" cy="1798457"/>
          </a:xfrm>
          <a:prstGeom prst="rect">
            <a:avLst/>
          </a:prstGeom>
          <a:ln>
            <a:solidFill>
              <a:schemeClr val="bg1"/>
            </a:solidFill>
          </a:ln>
        </p:spPr>
      </p:pic>
      <p:pic>
        <p:nvPicPr>
          <p:cNvPr id="3" name="Picture 2"/>
          <p:cNvPicPr>
            <a:picLocks noChangeAspect="1"/>
          </p:cNvPicPr>
          <p:nvPr/>
        </p:nvPicPr>
        <p:blipFill>
          <a:blip r:embed="rId5"/>
          <a:stretch>
            <a:fillRect/>
          </a:stretch>
        </p:blipFill>
        <p:spPr>
          <a:xfrm>
            <a:off x="7150100" y="1438275"/>
            <a:ext cx="1762125" cy="4419600"/>
          </a:xfrm>
          <a:prstGeom prst="rect">
            <a:avLst/>
          </a:prstGeom>
        </p:spPr>
      </p:pic>
      <p:sp>
        <p:nvSpPr>
          <p:cNvPr id="9" name="Right Arrow 8"/>
          <p:cNvSpPr/>
          <p:nvPr/>
        </p:nvSpPr>
        <p:spPr>
          <a:xfrm>
            <a:off x="7010400" y="3143884"/>
            <a:ext cx="762000" cy="4476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30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25525" y="1600200"/>
            <a:ext cx="7086600" cy="4114800"/>
          </a:xfrm>
          <a:prstGeom prst="rect">
            <a:avLst/>
          </a:prstGeom>
        </p:spPr>
      </p:pic>
    </p:spTree>
    <p:extLst>
      <p:ext uri="{BB962C8B-B14F-4D97-AF65-F5344CB8AC3E}">
        <p14:creationId xmlns:p14="http://schemas.microsoft.com/office/powerpoint/2010/main" val="3876028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330325" y="1600200"/>
            <a:ext cx="6477000" cy="4114800"/>
          </a:xfrm>
          <a:prstGeom prst="rect">
            <a:avLst/>
          </a:prstGeom>
        </p:spPr>
      </p:pic>
    </p:spTree>
    <p:extLst>
      <p:ext uri="{BB962C8B-B14F-4D97-AF65-F5344CB8AC3E}">
        <p14:creationId xmlns:p14="http://schemas.microsoft.com/office/powerpoint/2010/main" val="2544300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447800" y="1524000"/>
            <a:ext cx="5943600" cy="161163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600200" y="3352800"/>
            <a:ext cx="5577840" cy="2286000"/>
          </a:xfrm>
          <a:prstGeom prst="rect">
            <a:avLst/>
          </a:prstGeom>
        </p:spPr>
      </p:pic>
    </p:spTree>
    <p:extLst>
      <p:ext uri="{BB962C8B-B14F-4D97-AF65-F5344CB8AC3E}">
        <p14:creationId xmlns:p14="http://schemas.microsoft.com/office/powerpoint/2010/main" val="3296166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838200" y="2209800"/>
            <a:ext cx="2354580" cy="223837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648200"/>
            <a:ext cx="923925" cy="714375"/>
          </a:xfrm>
          <a:prstGeom prst="rect">
            <a:avLst/>
          </a:prstGeom>
          <a:noFill/>
          <a:ln>
            <a:solidFill>
              <a:schemeClr val="tx1"/>
            </a:solidFill>
          </a:ln>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3429000" y="2286000"/>
            <a:ext cx="5435600" cy="2819400"/>
          </a:xfrm>
          <a:prstGeom prst="rect">
            <a:avLst/>
          </a:prstGeom>
        </p:spPr>
      </p:pic>
    </p:spTree>
    <p:extLst>
      <p:ext uri="{BB962C8B-B14F-4D97-AF65-F5344CB8AC3E}">
        <p14:creationId xmlns:p14="http://schemas.microsoft.com/office/powerpoint/2010/main" val="3871400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597025" y="1676400"/>
            <a:ext cx="5943600" cy="2000250"/>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7025" y="4038600"/>
            <a:ext cx="5943600" cy="2042160"/>
          </a:xfrm>
          <a:prstGeom prst="rect">
            <a:avLst/>
          </a:prstGeom>
        </p:spPr>
      </p:pic>
    </p:spTree>
    <p:extLst>
      <p:ext uri="{BB962C8B-B14F-4D97-AF65-F5344CB8AC3E}">
        <p14:creationId xmlns:p14="http://schemas.microsoft.com/office/powerpoint/2010/main" val="2525398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89" y="1054608"/>
            <a:ext cx="8348472" cy="255707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220" y="3300097"/>
            <a:ext cx="4435224" cy="2872989"/>
          </a:xfrm>
          <a:prstGeom prst="rect">
            <a:avLst/>
          </a:prstGeom>
        </p:spPr>
      </p:pic>
    </p:spTree>
    <p:extLst>
      <p:ext uri="{BB962C8B-B14F-4D97-AF65-F5344CB8AC3E}">
        <p14:creationId xmlns:p14="http://schemas.microsoft.com/office/powerpoint/2010/main" val="2072176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Introduction to OpenDSS-G</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608940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your model</a:t>
            </a:r>
          </a:p>
        </p:txBody>
      </p:sp>
      <p:sp>
        <p:nvSpPr>
          <p:cNvPr id="2" name="TextBox 1"/>
          <p:cNvSpPr txBox="1"/>
          <p:nvPr/>
        </p:nvSpPr>
        <p:spPr>
          <a:xfrm>
            <a:off x="644525" y="1908762"/>
            <a:ext cx="7848600" cy="3108543"/>
          </a:xfrm>
          <a:prstGeom prst="rect">
            <a:avLst/>
          </a:prstGeom>
          <a:noFill/>
        </p:spPr>
        <p:txBody>
          <a:bodyPr wrap="square" rtlCol="0">
            <a:spAutoFit/>
          </a:bodyPr>
          <a:lstStyle/>
          <a:p>
            <a:pPr algn="l"/>
            <a:r>
              <a:rPr lang="en-US" sz="2800" dirty="0"/>
              <a:t>You have 2 options:</a:t>
            </a:r>
          </a:p>
          <a:p>
            <a:pPr algn="l"/>
            <a:endParaRPr lang="en-US" sz="2800" dirty="0"/>
          </a:p>
          <a:p>
            <a:pPr marL="342900" indent="-342900" algn="l">
              <a:buAutoNum type="arabicPeriod"/>
            </a:pPr>
            <a:r>
              <a:rPr lang="en-US" sz="2800" dirty="0"/>
              <a:t>Importing an existing model</a:t>
            </a:r>
          </a:p>
          <a:p>
            <a:pPr marL="342900" indent="-342900" algn="l">
              <a:buAutoNum type="arabicPeriod"/>
            </a:pPr>
            <a:endParaRPr lang="en-US" sz="2800" dirty="0"/>
          </a:p>
          <a:p>
            <a:pPr marL="342900" indent="-342900" algn="l">
              <a:buAutoNum type="arabicPeriod"/>
            </a:pPr>
            <a:r>
              <a:rPr lang="en-US" sz="2800" dirty="0"/>
              <a:t>Describing your circuit from the scratch</a:t>
            </a:r>
          </a:p>
        </p:txBody>
      </p:sp>
    </p:spTree>
    <p:extLst>
      <p:ext uri="{BB962C8B-B14F-4D97-AF65-F5344CB8AC3E}">
        <p14:creationId xmlns:p14="http://schemas.microsoft.com/office/powerpoint/2010/main" val="2020935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1797131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4025" y="1981200"/>
            <a:ext cx="3279775" cy="39744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58" y="2825496"/>
            <a:ext cx="5313114" cy="1704405"/>
          </a:xfrm>
          <a:prstGeom prst="rect">
            <a:avLst/>
          </a:prstGeom>
        </p:spPr>
      </p:pic>
    </p:spTree>
    <p:extLst>
      <p:ext uri="{BB962C8B-B14F-4D97-AF65-F5344CB8AC3E}">
        <p14:creationId xmlns:p14="http://schemas.microsoft.com/office/powerpoint/2010/main" val="3441697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8" name="Picture 7"/>
          <p:cNvPicPr>
            <a:picLocks noChangeAspect="1"/>
          </p:cNvPicPr>
          <p:nvPr/>
        </p:nvPicPr>
        <p:blipFill>
          <a:blip r:embed="rId3"/>
          <a:stretch>
            <a:fillRect/>
          </a:stretch>
        </p:blipFill>
        <p:spPr>
          <a:xfrm>
            <a:off x="358775" y="2236089"/>
            <a:ext cx="8420100" cy="2952750"/>
          </a:xfrm>
          <a:prstGeom prst="rect">
            <a:avLst/>
          </a:prstGeom>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74738" cy="411163"/>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05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sp>
        <p:nvSpPr>
          <p:cNvPr id="4" name="TextBox 3"/>
          <p:cNvSpPr txBox="1"/>
          <p:nvPr/>
        </p:nvSpPr>
        <p:spPr>
          <a:xfrm>
            <a:off x="556419" y="31242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4182967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981200" y="1981200"/>
            <a:ext cx="5078412" cy="4228688"/>
          </a:xfrm>
          <a:prstGeom prst="rect">
            <a:avLst/>
          </a:prstGeom>
        </p:spPr>
      </p:pic>
    </p:spTree>
    <p:extLst>
      <p:ext uri="{BB962C8B-B14F-4D97-AF65-F5344CB8AC3E}">
        <p14:creationId xmlns:p14="http://schemas.microsoft.com/office/powerpoint/2010/main" val="244160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84632" y="5416296"/>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6" name="Picture 5"/>
          <p:cNvPicPr>
            <a:picLocks noChangeAspect="1"/>
          </p:cNvPicPr>
          <p:nvPr/>
        </p:nvPicPr>
        <p:blipFill>
          <a:blip r:embed="rId3"/>
          <a:stretch>
            <a:fillRect/>
          </a:stretch>
        </p:blipFill>
        <p:spPr>
          <a:xfrm>
            <a:off x="990660" y="2108732"/>
            <a:ext cx="2737442" cy="1861933"/>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stretch>
            <a:fillRect/>
          </a:stretch>
        </p:blipFill>
        <p:spPr>
          <a:xfrm>
            <a:off x="5029200" y="2265723"/>
            <a:ext cx="1510492" cy="1520744"/>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5"/>
          <a:stretch>
            <a:fillRect/>
          </a:stretch>
        </p:blipFill>
        <p:spPr>
          <a:xfrm>
            <a:off x="3511133" y="3350156"/>
            <a:ext cx="1714761" cy="1646714"/>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2836" y="3134937"/>
            <a:ext cx="1467061" cy="1464636"/>
          </a:xfrm>
          <a:prstGeom prst="rect">
            <a:avLst/>
          </a:prstGeom>
          <a:effectLst>
            <a:reflection blurRad="6350" stA="50000" endA="300" endPos="55500" dist="50800" dir="5400000" sy="-100000" algn="bl" rotWithShape="0"/>
          </a:effectLst>
        </p:spPr>
      </p:pic>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13940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57268" y="1838737"/>
            <a:ext cx="5934075" cy="220980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2740025" y="3352800"/>
            <a:ext cx="5943600" cy="2691130"/>
          </a:xfrm>
          <a:prstGeom prst="rect">
            <a:avLst/>
          </a:prstGeom>
        </p:spPr>
      </p:pic>
    </p:spTree>
    <p:extLst>
      <p:ext uri="{BB962C8B-B14F-4D97-AF65-F5344CB8AC3E}">
        <p14:creationId xmlns:p14="http://schemas.microsoft.com/office/powerpoint/2010/main" val="1147806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5" name="TextBox 4"/>
          <p:cNvSpPr txBox="1"/>
          <p:nvPr/>
        </p:nvSpPr>
        <p:spPr>
          <a:xfrm>
            <a:off x="644525" y="1689306"/>
            <a:ext cx="7848600" cy="3539430"/>
          </a:xfrm>
          <a:prstGeom prst="rect">
            <a:avLst/>
          </a:prstGeom>
          <a:noFill/>
        </p:spPr>
        <p:txBody>
          <a:bodyPr wrap="square" rtlCol="0">
            <a:spAutoFit/>
          </a:bodyPr>
          <a:lstStyle/>
          <a:p>
            <a:pPr algn="l"/>
            <a:r>
              <a:rPr lang="en-US" sz="2800" dirty="0"/>
              <a:t>Rules:</a:t>
            </a:r>
          </a:p>
          <a:p>
            <a:pPr algn="l"/>
            <a:endParaRPr lang="en-US" sz="2800" dirty="0"/>
          </a:p>
          <a:p>
            <a:pPr marL="342900" indent="-342900" algn="l">
              <a:buAutoNum type="arabicPeriod"/>
            </a:pPr>
            <a:r>
              <a:rPr lang="en-US" sz="2800" dirty="0"/>
              <a:t>Connect your PD/</a:t>
            </a:r>
            <a:r>
              <a:rPr lang="en-US" sz="2800" dirty="0" err="1"/>
              <a:t>PCElement</a:t>
            </a:r>
            <a:r>
              <a:rPr lang="en-US" sz="2800" dirty="0"/>
              <a:t> to an existing bus</a:t>
            </a:r>
          </a:p>
          <a:p>
            <a:pPr marL="342900" indent="-342900" algn="l">
              <a:buAutoNum type="arabicPeriod"/>
            </a:pPr>
            <a:endParaRPr lang="en-US" sz="2800" dirty="0"/>
          </a:p>
          <a:p>
            <a:pPr marL="342900" indent="-342900" algn="l">
              <a:buAutoNum type="arabicPeriod"/>
            </a:pPr>
            <a:r>
              <a:rPr lang="en-US" sz="2800" dirty="0"/>
              <a:t>Follow the instructions</a:t>
            </a:r>
          </a:p>
        </p:txBody>
      </p:sp>
    </p:spTree>
    <p:extLst>
      <p:ext uri="{BB962C8B-B14F-4D97-AF65-F5344CB8AC3E}">
        <p14:creationId xmlns:p14="http://schemas.microsoft.com/office/powerpoint/2010/main" val="3502441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194408" y="2819400"/>
            <a:ext cx="6934200" cy="2895600"/>
          </a:xfrm>
          <a:prstGeom prst="rect">
            <a:avLst/>
          </a:prstGeom>
        </p:spPr>
      </p:pic>
      <p:sp>
        <p:nvSpPr>
          <p:cNvPr id="6" name="TextBox 5"/>
          <p:cNvSpPr txBox="1"/>
          <p:nvPr/>
        </p:nvSpPr>
        <p:spPr>
          <a:xfrm>
            <a:off x="644525" y="1689306"/>
            <a:ext cx="7848600" cy="523220"/>
          </a:xfrm>
          <a:prstGeom prst="rect">
            <a:avLst/>
          </a:prstGeom>
          <a:noFill/>
        </p:spPr>
        <p:txBody>
          <a:bodyPr wrap="square" rtlCol="0">
            <a:spAutoFit/>
          </a:bodyPr>
          <a:lstStyle/>
          <a:p>
            <a:r>
              <a:rPr lang="en-US" sz="2800" dirty="0"/>
              <a:t>Transformers (special case):</a:t>
            </a:r>
          </a:p>
        </p:txBody>
      </p:sp>
    </p:spTree>
    <p:extLst>
      <p:ext uri="{BB962C8B-B14F-4D97-AF65-F5344CB8AC3E}">
        <p14:creationId xmlns:p14="http://schemas.microsoft.com/office/powerpoint/2010/main" val="3661907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1427696"/>
            <a:ext cx="7848600" cy="523220"/>
          </a:xfrm>
          <a:prstGeom prst="rect">
            <a:avLst/>
          </a:prstGeom>
          <a:noFill/>
        </p:spPr>
        <p:txBody>
          <a:bodyPr wrap="square" rtlCol="0">
            <a:spAutoFit/>
          </a:bodyPr>
          <a:lstStyle/>
          <a:p>
            <a:r>
              <a:rPr lang="en-US" sz="2800" dirty="0"/>
              <a:t>Transformers (special case):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4025" y="2210352"/>
            <a:ext cx="5934075" cy="176212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074649"/>
            <a:ext cx="5934075" cy="1762125"/>
          </a:xfrm>
          <a:prstGeom prst="rect">
            <a:avLst/>
          </a:prstGeom>
          <a:noFill/>
          <a:ln>
            <a:noFill/>
          </a:ln>
        </p:spPr>
      </p:pic>
    </p:spTree>
    <p:extLst>
      <p:ext uri="{BB962C8B-B14F-4D97-AF65-F5344CB8AC3E}">
        <p14:creationId xmlns:p14="http://schemas.microsoft.com/office/powerpoint/2010/main" val="280288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33528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54872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Other possibilities</a:t>
            </a:r>
          </a:p>
        </p:txBody>
      </p:sp>
      <p:sp>
        <p:nvSpPr>
          <p:cNvPr id="6" name="TextBox 5"/>
          <p:cNvSpPr txBox="1"/>
          <p:nvPr/>
        </p:nvSpPr>
        <p:spPr>
          <a:xfrm>
            <a:off x="562229" y="1427696"/>
            <a:ext cx="7848600" cy="523220"/>
          </a:xfrm>
          <a:prstGeom prst="rect">
            <a:avLst/>
          </a:prstGeom>
          <a:noFill/>
        </p:spPr>
        <p:txBody>
          <a:bodyPr wrap="square" rtlCol="0">
            <a:spAutoFit/>
          </a:bodyPr>
          <a:lstStyle/>
          <a:p>
            <a:pPr algn="l"/>
            <a:r>
              <a:rPr lang="en-US" sz="2800" dirty="0"/>
              <a:t>Update your model (DSSim-PC)</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807208" y="2200656"/>
            <a:ext cx="2505456" cy="3715512"/>
          </a:xfrm>
          <a:prstGeom prst="rect">
            <a:avLst/>
          </a:prstGeom>
        </p:spPr>
      </p:pic>
    </p:spTree>
    <p:extLst>
      <p:ext uri="{BB962C8B-B14F-4D97-AF65-F5344CB8AC3E}">
        <p14:creationId xmlns:p14="http://schemas.microsoft.com/office/powerpoint/2010/main" val="512628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Let’s simulate</a:t>
            </a:r>
          </a:p>
        </p:txBody>
      </p:sp>
    </p:spTree>
    <p:extLst>
      <p:ext uri="{BB962C8B-B14F-4D97-AF65-F5344CB8AC3E}">
        <p14:creationId xmlns:p14="http://schemas.microsoft.com/office/powerpoint/2010/main" val="4255215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1506426"/>
            <a:ext cx="8004175" cy="4185761"/>
          </a:xfrm>
          <a:prstGeom prst="rect">
            <a:avLst/>
          </a:prstGeom>
          <a:noFill/>
        </p:spPr>
        <p:txBody>
          <a:bodyPr wrap="square" rtlCol="0">
            <a:spAutoFit/>
          </a:bodyPr>
          <a:lstStyle/>
          <a:p>
            <a:pPr algn="l"/>
            <a:r>
              <a:rPr lang="en-US" sz="2800" dirty="0"/>
              <a:t>Today’s examples:</a:t>
            </a:r>
          </a:p>
          <a:p>
            <a:pPr marL="342900" indent="-342900" algn="l">
              <a:buAutoNum type="arabicPeriod"/>
            </a:pPr>
            <a:r>
              <a:rPr lang="en-US" sz="2800" dirty="0"/>
              <a:t>Using Storage devices</a:t>
            </a:r>
          </a:p>
          <a:p>
            <a:pPr marL="342900" indent="-342900" algn="l">
              <a:buAutoNum type="arabicPeriod"/>
            </a:pPr>
            <a:r>
              <a:rPr lang="en-US" sz="2800" dirty="0"/>
              <a:t>Yearly Simulations and parallel processing</a:t>
            </a:r>
          </a:p>
          <a:p>
            <a:pPr marL="342900" indent="-342900" algn="l">
              <a:buAutoNum type="arabicPeriod"/>
            </a:pPr>
            <a:r>
              <a:rPr lang="en-US" sz="2800" dirty="0"/>
              <a:t>Real-time Simulation</a:t>
            </a:r>
          </a:p>
          <a:p>
            <a:pPr marL="800100" lvl="1" indent="-342900" algn="l">
              <a:buFont typeface="Courier New" panose="02070309020205020404" pitchFamily="49" charset="0"/>
              <a:buChar char="o"/>
            </a:pPr>
            <a:r>
              <a:rPr lang="en-US" sz="2800" dirty="0"/>
              <a:t>Checking regulators and protections coordination</a:t>
            </a:r>
          </a:p>
          <a:p>
            <a:pPr marL="800100" lvl="1" indent="-342900" algn="l">
              <a:buFont typeface="Courier New" panose="02070309020205020404" pitchFamily="49" charset="0"/>
              <a:buChar char="o"/>
            </a:pPr>
            <a:r>
              <a:rPr lang="en-US" sz="2800" dirty="0"/>
              <a:t>Using the FLISR programmer</a:t>
            </a:r>
          </a:p>
        </p:txBody>
      </p:sp>
    </p:spTree>
    <p:extLst>
      <p:ext uri="{BB962C8B-B14F-4D97-AF65-F5344CB8AC3E}">
        <p14:creationId xmlns:p14="http://schemas.microsoft.com/office/powerpoint/2010/main" val="34525685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3429000"/>
            <a:ext cx="8004175"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375328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271983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579" y="3842943"/>
            <a:ext cx="1188221" cy="1186257"/>
          </a:xfrm>
          <a:prstGeom prst="rect">
            <a:avLst/>
          </a:prstGeom>
          <a:effectLst/>
        </p:spPr>
      </p:pic>
      <p:pic>
        <p:nvPicPr>
          <p:cNvPr id="12" name="Picture 11"/>
          <p:cNvPicPr>
            <a:picLocks noChangeAspect="1"/>
          </p:cNvPicPr>
          <p:nvPr/>
        </p:nvPicPr>
        <p:blipFill>
          <a:blip r:embed="rId4"/>
          <a:stretch>
            <a:fillRect/>
          </a:stretch>
        </p:blipFill>
        <p:spPr>
          <a:xfrm>
            <a:off x="3499950" y="1658311"/>
            <a:ext cx="2275939" cy="1698525"/>
          </a:xfrm>
          <a:prstGeom prst="rect">
            <a:avLst/>
          </a:prstGeom>
          <a:scene3d>
            <a:camera prst="perspectiveRelaxed"/>
            <a:lightRig rig="threePt" dir="t"/>
          </a:scene3d>
          <a:sp3d>
            <a:bevelT/>
          </a:sp3d>
        </p:spPr>
      </p:pic>
      <p:sp>
        <p:nvSpPr>
          <p:cNvPr id="13" name="TextBox 12"/>
          <p:cNvSpPr txBox="1"/>
          <p:nvPr/>
        </p:nvSpPr>
        <p:spPr>
          <a:xfrm>
            <a:off x="3936650" y="2537942"/>
            <a:ext cx="147355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OpenDSS-G</a:t>
            </a: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6185356" y="2707675"/>
            <a:ext cx="1060056" cy="844732"/>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6424241" y="4073969"/>
            <a:ext cx="1087620" cy="850859"/>
          </a:xfrm>
          <a:prstGeom prst="rect">
            <a:avLst/>
          </a:prstGeom>
        </p:spPr>
      </p:pic>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1942810" y="2824564"/>
            <a:ext cx="1049402" cy="788812"/>
          </a:xfrm>
          <a:prstGeom prst="rect">
            <a:avLst/>
          </a:prstGeom>
        </p:spPr>
      </p:pic>
      <p:pic>
        <p:nvPicPr>
          <p:cNvPr id="17" name="Picture 16"/>
          <p:cNvPicPr>
            <a:picLocks noChangeAspect="1"/>
          </p:cNvPicPr>
          <p:nvPr/>
        </p:nvPicPr>
        <p:blipFill>
          <a:blip r:embed="rId8">
            <a:clrChange>
              <a:clrFrom>
                <a:srgbClr val="FFFFFF"/>
              </a:clrFrom>
              <a:clrTo>
                <a:srgbClr val="FFFFFF">
                  <a:alpha val="0"/>
                </a:srgbClr>
              </a:clrTo>
            </a:clrChange>
          </a:blip>
          <a:stretch>
            <a:fillRect/>
          </a:stretch>
        </p:blipFill>
        <p:spPr>
          <a:xfrm>
            <a:off x="1702004" y="4031535"/>
            <a:ext cx="1129835" cy="878761"/>
          </a:xfrm>
          <a:prstGeom prst="rect">
            <a:avLst/>
          </a:prstGeom>
        </p:spPr>
      </p:pic>
      <p:pic>
        <p:nvPicPr>
          <p:cNvPr id="18"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060965" y="5496258"/>
            <a:ext cx="1081062" cy="8337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3150418" y="5869300"/>
            <a:ext cx="1056379" cy="836300"/>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4918267" y="5854694"/>
            <a:ext cx="1083633" cy="850906"/>
          </a:xfrm>
          <a:prstGeom prst="rect">
            <a:avLst/>
          </a:prstGeom>
        </p:spPr>
      </p:pic>
      <p:pic>
        <p:nvPicPr>
          <p:cNvPr id="21" name="Picture 20"/>
          <p:cNvPicPr>
            <a:picLocks noChangeAspect="1"/>
          </p:cNvPicPr>
          <p:nvPr/>
        </p:nvPicPr>
        <p:blipFill>
          <a:blip r:embed="rId12">
            <a:clrChange>
              <a:clrFrom>
                <a:srgbClr val="FFFFFF"/>
              </a:clrFrom>
              <a:clrTo>
                <a:srgbClr val="FFFFFF">
                  <a:alpha val="0"/>
                </a:srgbClr>
              </a:clrTo>
            </a:clrChange>
          </a:blip>
          <a:stretch>
            <a:fillRect/>
          </a:stretch>
        </p:blipFill>
        <p:spPr>
          <a:xfrm>
            <a:off x="6185102" y="5496258"/>
            <a:ext cx="1130929" cy="853814"/>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982" y="1752600"/>
            <a:ext cx="724872" cy="723674"/>
          </a:xfrm>
          <a:prstGeom prst="rect">
            <a:avLst/>
          </a:prstGeom>
          <a:effectLst>
            <a:reflection blurRad="6350" stA="52000" endA="300" endPos="35000" dir="5400000" sy="-100000" algn="bl" rotWithShape="0"/>
          </a:effectLst>
        </p:spPr>
      </p:pic>
      <p:sp>
        <p:nvSpPr>
          <p:cNvPr id="23" name="Up-Down Arrow 22"/>
          <p:cNvSpPr/>
          <p:nvPr/>
        </p:nvSpPr>
        <p:spPr bwMode="auto">
          <a:xfrm>
            <a:off x="4474029" y="318641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4" name="Up-Down Arrow 23"/>
          <p:cNvSpPr/>
          <p:nvPr/>
        </p:nvSpPr>
        <p:spPr bwMode="auto">
          <a:xfrm rot="20062999">
            <a:off x="5020060" y="51356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5" name="Up-Down Arrow 24"/>
          <p:cNvSpPr/>
          <p:nvPr/>
        </p:nvSpPr>
        <p:spPr bwMode="auto">
          <a:xfrm rot="1538924">
            <a:off x="3830606" y="514296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6" name="Up-Down Arrow 25"/>
          <p:cNvSpPr/>
          <p:nvPr/>
        </p:nvSpPr>
        <p:spPr bwMode="auto">
          <a:xfrm rot="19118449">
            <a:off x="5766221" y="48671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7" name="Up-Down Arrow 26"/>
          <p:cNvSpPr/>
          <p:nvPr/>
        </p:nvSpPr>
        <p:spPr bwMode="auto">
          <a:xfrm rot="2563559">
            <a:off x="3017438" y="486843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8" name="Up-Down Arrow 27"/>
          <p:cNvSpPr/>
          <p:nvPr/>
        </p:nvSpPr>
        <p:spPr bwMode="auto">
          <a:xfrm rot="16200000">
            <a:off x="5805409" y="4148489"/>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9" name="Up-Down Arrow 28"/>
          <p:cNvSpPr/>
          <p:nvPr/>
        </p:nvSpPr>
        <p:spPr bwMode="auto">
          <a:xfrm rot="5400000">
            <a:off x="3056626" y="41497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0" name="Up-Down Arrow 29"/>
          <p:cNvSpPr/>
          <p:nvPr/>
        </p:nvSpPr>
        <p:spPr bwMode="auto">
          <a:xfrm rot="14542580">
            <a:off x="5648965" y="326897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1" name="Up-Down Arrow 30"/>
          <p:cNvSpPr/>
          <p:nvPr/>
        </p:nvSpPr>
        <p:spPr bwMode="auto">
          <a:xfrm rot="6831967">
            <a:off x="3074730" y="3352832"/>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TextBox 31"/>
          <p:cNvSpPr txBox="1"/>
          <p:nvPr/>
        </p:nvSpPr>
        <p:spPr>
          <a:xfrm>
            <a:off x="1476302" y="4844534"/>
            <a:ext cx="749065" cy="369332"/>
          </a:xfrm>
          <a:prstGeom prst="rect">
            <a:avLst/>
          </a:prstGeom>
          <a:noFill/>
        </p:spPr>
        <p:txBody>
          <a:bodyPr wrap="square" rtlCol="0">
            <a:spAutoFit/>
          </a:bodyPr>
          <a:lstStyle/>
          <a:p>
            <a:r>
              <a:rPr lang="en-US" dirty="0" err="1"/>
              <a:t>Dbus</a:t>
            </a:r>
            <a:endParaRPr lang="en-US" dirty="0"/>
          </a:p>
        </p:txBody>
      </p:sp>
      <p:pic>
        <p:nvPicPr>
          <p:cNvPr id="33" name="Picture 32"/>
          <p:cNvPicPr>
            <a:picLocks noChangeAspect="1"/>
          </p:cNvPicPr>
          <p:nvPr/>
        </p:nvPicPr>
        <p:blipFill>
          <a:blip r:embed="rId8">
            <a:clrChange>
              <a:clrFrom>
                <a:srgbClr val="FFFFFF"/>
              </a:clrFrom>
              <a:clrTo>
                <a:srgbClr val="FFFFFF">
                  <a:alpha val="0"/>
                </a:srgbClr>
              </a:clrTo>
            </a:clrChange>
            <a:duotone>
              <a:prstClr val="black"/>
              <a:schemeClr val="accent2">
                <a:tint val="45000"/>
                <a:satMod val="400000"/>
              </a:schemeClr>
            </a:duotone>
          </a:blip>
          <a:stretch>
            <a:fillRect/>
          </a:stretch>
        </p:blipFill>
        <p:spPr>
          <a:xfrm>
            <a:off x="5716271" y="2027226"/>
            <a:ext cx="555508" cy="432062"/>
          </a:xfrm>
          <a:prstGeom prst="rect">
            <a:avLst/>
          </a:prstGeom>
        </p:spPr>
      </p:pic>
      <p:sp>
        <p:nvSpPr>
          <p:cNvPr id="34" name="TextBox 33"/>
          <p:cNvSpPr txBox="1"/>
          <p:nvPr/>
        </p:nvSpPr>
        <p:spPr>
          <a:xfrm>
            <a:off x="6236601" y="1939363"/>
            <a:ext cx="1283396" cy="584775"/>
          </a:xfrm>
          <a:prstGeom prst="rect">
            <a:avLst/>
          </a:prstGeom>
          <a:noFill/>
        </p:spPr>
        <p:txBody>
          <a:bodyPr wrap="square" rtlCol="0">
            <a:spAutoFit/>
          </a:bodyPr>
          <a:lstStyle/>
          <a:p>
            <a:r>
              <a:rPr lang="en-US" sz="1600" dirty="0"/>
              <a:t>TCP/IP Server</a:t>
            </a:r>
          </a:p>
        </p:txBody>
      </p:sp>
    </p:spTree>
    <p:extLst>
      <p:ext uri="{BB962C8B-B14F-4D97-AF65-F5344CB8AC3E}">
        <p14:creationId xmlns:p14="http://schemas.microsoft.com/office/powerpoint/2010/main" val="35356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3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3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4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First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Playing with Smart inverters</a:t>
            </a:r>
          </a:p>
        </p:txBody>
      </p:sp>
    </p:spTree>
    <p:extLst>
      <p:ext uri="{BB962C8B-B14F-4D97-AF65-F5344CB8AC3E}">
        <p14:creationId xmlns:p14="http://schemas.microsoft.com/office/powerpoint/2010/main" val="13423428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Second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Harmonics simulation</a:t>
            </a:r>
          </a:p>
        </p:txBody>
      </p:sp>
    </p:spTree>
    <p:extLst>
      <p:ext uri="{BB962C8B-B14F-4D97-AF65-F5344CB8AC3E}">
        <p14:creationId xmlns:p14="http://schemas.microsoft.com/office/powerpoint/2010/main" val="923564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433638"/>
            <a:ext cx="2404274" cy="2400300"/>
          </a:xfrm>
          <a:prstGeom prst="rect">
            <a:avLst/>
          </a:prstGeom>
        </p:spPr>
      </p:pic>
      <p:pic>
        <p:nvPicPr>
          <p:cNvPr id="3" name="Picture 2"/>
          <p:cNvPicPr>
            <a:picLocks noChangeAspect="1"/>
          </p:cNvPicPr>
          <p:nvPr/>
        </p:nvPicPr>
        <p:blipFill>
          <a:blip r:embed="rId4"/>
          <a:stretch>
            <a:fillRect/>
          </a:stretch>
        </p:blipFill>
        <p:spPr>
          <a:xfrm>
            <a:off x="3429000" y="2672443"/>
            <a:ext cx="2276475" cy="1981200"/>
          </a:xfrm>
          <a:prstGeom prst="rect">
            <a:avLst/>
          </a:prstGeom>
        </p:spPr>
      </p:pic>
      <p:pic>
        <p:nvPicPr>
          <p:cNvPr id="4" name="Picture 3"/>
          <p:cNvPicPr>
            <a:picLocks noChangeAspect="1"/>
          </p:cNvPicPr>
          <p:nvPr/>
        </p:nvPicPr>
        <p:blipFill>
          <a:blip r:embed="rId5"/>
          <a:stretch>
            <a:fillRect/>
          </a:stretch>
        </p:blipFill>
        <p:spPr>
          <a:xfrm>
            <a:off x="6781800" y="1371600"/>
            <a:ext cx="1119188" cy="1062038"/>
          </a:xfrm>
          <a:prstGeom prst="rect">
            <a:avLst/>
          </a:prstGeom>
        </p:spPr>
      </p:pic>
      <p:pic>
        <p:nvPicPr>
          <p:cNvPr id="7" name="Picture 6"/>
          <p:cNvPicPr>
            <a:picLocks noChangeAspect="1"/>
          </p:cNvPicPr>
          <p:nvPr/>
        </p:nvPicPr>
        <p:blipFill>
          <a:blip r:embed="rId5"/>
          <a:stretch>
            <a:fillRect/>
          </a:stretch>
        </p:blipFill>
        <p:spPr>
          <a:xfrm>
            <a:off x="6781800" y="3124200"/>
            <a:ext cx="1119188" cy="1062038"/>
          </a:xfrm>
          <a:prstGeom prst="rect">
            <a:avLst/>
          </a:prstGeom>
        </p:spPr>
      </p:pic>
      <p:pic>
        <p:nvPicPr>
          <p:cNvPr id="8" name="Picture 7"/>
          <p:cNvPicPr>
            <a:picLocks noChangeAspect="1"/>
          </p:cNvPicPr>
          <p:nvPr/>
        </p:nvPicPr>
        <p:blipFill>
          <a:blip r:embed="rId5"/>
          <a:stretch>
            <a:fillRect/>
          </a:stretch>
        </p:blipFill>
        <p:spPr>
          <a:xfrm>
            <a:off x="6808237" y="4957762"/>
            <a:ext cx="1119188" cy="1062038"/>
          </a:xfrm>
          <a:prstGeom prst="rect">
            <a:avLst/>
          </a:prstGeom>
        </p:spPr>
      </p:pic>
      <p:cxnSp>
        <p:nvCxnSpPr>
          <p:cNvPr id="10" name="Elbow Connector 9"/>
          <p:cNvCxnSpPr>
            <a:stCxn id="4" idx="1"/>
            <a:endCxn id="3" idx="0"/>
          </p:cNvCxnSpPr>
          <p:nvPr/>
        </p:nvCxnSpPr>
        <p:spPr>
          <a:xfrm rot="10800000" flipV="1">
            <a:off x="4567238" y="1902619"/>
            <a:ext cx="2214562" cy="7698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1"/>
            <a:endCxn id="3" idx="2"/>
          </p:cNvCxnSpPr>
          <p:nvPr/>
        </p:nvCxnSpPr>
        <p:spPr>
          <a:xfrm rot="10800000">
            <a:off x="4567239" y="4653643"/>
            <a:ext cx="2240999" cy="83513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a:endCxn id="3" idx="3"/>
          </p:cNvCxnSpPr>
          <p:nvPr/>
        </p:nvCxnSpPr>
        <p:spPr>
          <a:xfrm flipH="1">
            <a:off x="5705475" y="3655219"/>
            <a:ext cx="1076325" cy="78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071212"/>
            <a:ext cx="3432175" cy="923330"/>
          </a:xfrm>
          <a:prstGeom prst="rect">
            <a:avLst/>
          </a:prstGeom>
          <a:noFill/>
        </p:spPr>
        <p:txBody>
          <a:bodyPr wrap="square" rtlCol="0">
            <a:spAutoFit/>
          </a:bodyPr>
          <a:lstStyle/>
          <a:p>
            <a:pPr algn="ctr"/>
            <a:r>
              <a:rPr lang="en-US" dirty="0"/>
              <a:t>OpenDSS-G Incorporates a TCP server for distributed applications</a:t>
            </a:r>
          </a:p>
        </p:txBody>
      </p:sp>
    </p:spTree>
    <p:extLst>
      <p:ext uri="{BB962C8B-B14F-4D97-AF65-F5344CB8AC3E}">
        <p14:creationId xmlns:p14="http://schemas.microsoft.com/office/powerpoint/2010/main" val="14849287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286000"/>
            <a:ext cx="7086600" cy="2971800"/>
          </a:xfrm>
          <a:prstGeom prst="rect">
            <a:avLst/>
          </a:prstGeom>
          <a:noFill/>
          <a:ln>
            <a:noFill/>
          </a:ln>
        </p:spPr>
      </p:pic>
      <p:sp>
        <p:nvSpPr>
          <p:cNvPr id="6" name="Right Arrow 5"/>
          <p:cNvSpPr/>
          <p:nvPr/>
        </p:nvSpPr>
        <p:spPr>
          <a:xfrm rot="10800000">
            <a:off x="8074025" y="3771900"/>
            <a:ext cx="6096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235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1597152"/>
            <a:ext cx="7848600" cy="3108543"/>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https://sourceforge.net/projects/dssimpc/files/Documents/DSTCP-Comm.pdf/download</a:t>
            </a:r>
            <a:endParaRPr lang="en-US" sz="2800" dirty="0"/>
          </a:p>
          <a:p>
            <a:endParaRPr lang="en-US" sz="2800" dirty="0"/>
          </a:p>
          <a:p>
            <a:r>
              <a:rPr lang="en-US" sz="2800" dirty="0">
                <a:hlinkClick r:id="rId4"/>
              </a:rPr>
              <a:t>https://sourceforge.net/projects/dssimpc/files/Documents/MATLAB_Lib.pdf/download</a:t>
            </a:r>
            <a:endParaRPr lang="en-US" sz="2800" dirty="0"/>
          </a:p>
        </p:txBody>
      </p:sp>
    </p:spTree>
    <p:extLst>
      <p:ext uri="{BB962C8B-B14F-4D97-AF65-F5344CB8AC3E}">
        <p14:creationId xmlns:p14="http://schemas.microsoft.com/office/powerpoint/2010/main" val="768400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MATLAB Example</a:t>
            </a:r>
          </a:p>
        </p:txBody>
      </p:sp>
    </p:spTree>
    <p:extLst>
      <p:ext uri="{BB962C8B-B14F-4D97-AF65-F5344CB8AC3E}">
        <p14:creationId xmlns:p14="http://schemas.microsoft.com/office/powerpoint/2010/main" val="505205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LabVIEW Example</a:t>
            </a:r>
          </a:p>
        </p:txBody>
      </p:sp>
    </p:spTree>
    <p:extLst>
      <p:ext uri="{BB962C8B-B14F-4D97-AF65-F5344CB8AC3E}">
        <p14:creationId xmlns:p14="http://schemas.microsoft.com/office/powerpoint/2010/main" val="4107381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905000"/>
            <a:ext cx="5943600" cy="4372610"/>
          </a:xfrm>
          <a:prstGeom prst="rect">
            <a:avLst/>
          </a:prstGeom>
        </p:spPr>
      </p:pic>
    </p:spTree>
    <p:extLst>
      <p:ext uri="{BB962C8B-B14F-4D97-AF65-F5344CB8AC3E}">
        <p14:creationId xmlns:p14="http://schemas.microsoft.com/office/powerpoint/2010/main" val="27586692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sp>
        <p:nvSpPr>
          <p:cNvPr id="5" name="TextBox 4"/>
          <p:cNvSpPr txBox="1"/>
          <p:nvPr/>
        </p:nvSpPr>
        <p:spPr>
          <a:xfrm>
            <a:off x="644525" y="1513034"/>
            <a:ext cx="7848600" cy="3970318"/>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https://sourceforge.net/projects/dssimpc/files/Documents/Changing_the_language_of_OpenDSS-G.pdf/download</a:t>
            </a:r>
            <a:endParaRPr lang="en-US" sz="2800" dirty="0"/>
          </a:p>
          <a:p>
            <a:endParaRPr lang="en-US" sz="2800" dirty="0"/>
          </a:p>
          <a:p>
            <a:r>
              <a:rPr lang="en-US" sz="2800" dirty="0">
                <a:hlinkClick r:id="rId4"/>
              </a:rPr>
              <a:t>https://sourceforge.net/projects/dssimpc/files/Documents/Changing_the_language_of_OpenDSS-G-menus.pdf/download</a:t>
            </a:r>
            <a:endParaRPr lang="en-US" sz="2800" dirty="0"/>
          </a:p>
        </p:txBody>
      </p:sp>
    </p:spTree>
    <p:extLst>
      <p:ext uri="{BB962C8B-B14F-4D97-AF65-F5344CB8AC3E}">
        <p14:creationId xmlns:p14="http://schemas.microsoft.com/office/powerpoint/2010/main" val="16582331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61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54025" y="19685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There is a new set of functions and instructions related with parallel processing, topology analysis and more that can be used using the same DSS command environment</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graphicFrame>
        <p:nvGraphicFramePr>
          <p:cNvPr id="2" name="Table 1"/>
          <p:cNvGraphicFramePr>
            <a:graphicFrameLocks noGrp="1"/>
          </p:cNvGraphicFramePr>
          <p:nvPr>
            <p:extLst>
              <p:ext uri="{D42A27DB-BD31-4B8C-83A1-F6EECF244321}">
                <p14:modId xmlns:p14="http://schemas.microsoft.com/office/powerpoint/2010/main" val="3322873849"/>
              </p:ext>
            </p:extLst>
          </p:nvPr>
        </p:nvGraphicFramePr>
        <p:xfrm>
          <a:off x="466725" y="3054398"/>
          <a:ext cx="8080376" cy="2939144"/>
        </p:xfrm>
        <a:graphic>
          <a:graphicData uri="http://schemas.openxmlformats.org/drawingml/2006/table">
            <a:tbl>
              <a:tblPr>
                <a:tableStyleId>{5C22544A-7EE6-4342-B048-85BDC9FD1C3A}</a:tableStyleId>
              </a:tblPr>
              <a:tblGrid>
                <a:gridCol w="2052619">
                  <a:extLst>
                    <a:ext uri="{9D8B030D-6E8A-4147-A177-3AD203B41FA5}">
                      <a16:colId xmlns:a16="http://schemas.microsoft.com/office/drawing/2014/main" val="3182435107"/>
                    </a:ext>
                  </a:extLst>
                </a:gridCol>
                <a:gridCol w="2927149">
                  <a:extLst>
                    <a:ext uri="{9D8B030D-6E8A-4147-A177-3AD203B41FA5}">
                      <a16:colId xmlns:a16="http://schemas.microsoft.com/office/drawing/2014/main" val="3064050251"/>
                    </a:ext>
                  </a:extLst>
                </a:gridCol>
                <a:gridCol w="3100608">
                  <a:extLst>
                    <a:ext uri="{9D8B030D-6E8A-4147-A177-3AD203B41FA5}">
                      <a16:colId xmlns:a16="http://schemas.microsoft.com/office/drawing/2014/main" val="857283112"/>
                    </a:ext>
                  </a:extLst>
                </a:gridCol>
              </a:tblGrid>
              <a:tr h="367393">
                <a:tc>
                  <a:txBody>
                    <a:bodyPr/>
                    <a:lstStyle/>
                    <a:p>
                      <a:pPr algn="ctr" fontAlgn="b"/>
                      <a:r>
                        <a:rPr lang="en-US" sz="2000" u="none" strike="noStrike">
                          <a:effectLst/>
                        </a:rPr>
                        <a:t>NumCPUs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ClearAll</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Tear_Circuit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1846227"/>
                  </a:ext>
                </a:extLst>
              </a:tr>
              <a:tr h="367393">
                <a:tc>
                  <a:txBody>
                    <a:bodyPr/>
                    <a:lstStyle/>
                    <a:p>
                      <a:pPr algn="ctr" fontAlgn="b"/>
                      <a:r>
                        <a:rPr lang="en-US" sz="2000" u="none" strike="noStrike">
                          <a:effectLst/>
                        </a:rPr>
                        <a:t>NumCores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Wait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77276084"/>
                  </a:ext>
                </a:extLst>
              </a:tr>
              <a:tr h="367393">
                <a:tc>
                  <a:txBody>
                    <a:bodyPr/>
                    <a:lstStyle/>
                    <a:p>
                      <a:pPr algn="ctr" fontAlgn="b"/>
                      <a:r>
                        <a:rPr lang="en-US" sz="2000" u="none" strike="noStrike">
                          <a:effectLst/>
                        </a:rPr>
                        <a:t>NewActor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Parallel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IncMatrixRows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22612219"/>
                  </a:ext>
                </a:extLst>
              </a:tr>
              <a:tr h="367393">
                <a:tc>
                  <a:txBody>
                    <a:bodyPr/>
                    <a:lstStyle/>
                    <a:p>
                      <a:pPr algn="ctr" fontAlgn="b"/>
                      <a:r>
                        <a:rPr lang="en-US" sz="2000" u="none" strike="noStrike">
                          <a:effectLst/>
                        </a:rPr>
                        <a:t>NumActors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SolveAll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IncMatrixCols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66281959"/>
                  </a:ext>
                </a:extLst>
              </a:tr>
              <a:tr h="367393">
                <a:tc>
                  <a:txBody>
                    <a:bodyPr/>
                    <a:lstStyle/>
                    <a:p>
                      <a:pPr algn="ctr" fontAlgn="b"/>
                      <a:r>
                        <a:rPr lang="en-US" sz="2000" u="none" strike="noStrike">
                          <a:effectLst/>
                        </a:rPr>
                        <a:t>ActiveActor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ConcatenateReports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BusLevels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579488554"/>
                  </a:ext>
                </a:extLst>
              </a:tr>
              <a:tr h="367393">
                <a:tc>
                  <a:txBody>
                    <a:bodyPr/>
                    <a:lstStyle/>
                    <a:p>
                      <a:pPr algn="ctr" fontAlgn="b"/>
                      <a:r>
                        <a:rPr lang="en-US" sz="2000" u="none" strike="noStrike">
                          <a:effectLst/>
                        </a:rPr>
                        <a:t>CPU</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Init_Diakoptics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211496826"/>
                  </a:ext>
                </a:extLst>
              </a:tr>
              <a:tr h="367393">
                <a:tc>
                  <a:txBody>
                    <a:bodyPr/>
                    <a:lstStyle/>
                    <a:p>
                      <a:pPr algn="ctr" fontAlgn="b"/>
                      <a:r>
                        <a:rPr lang="en-US" sz="2000" u="none" strike="noStrike" dirty="0" err="1">
                          <a:effectLst/>
                        </a:rPr>
                        <a:t>ActorProgress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CalcIncMatrix_o</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Refine_BusLevels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58386296"/>
                  </a:ext>
                </a:extLst>
              </a:tr>
              <a:tr h="367393">
                <a:tc>
                  <a:txBody>
                    <a:bodyPr/>
                    <a:lstStyle/>
                    <a:p>
                      <a:pPr algn="ctr" fontAlgn="b"/>
                      <a:r>
                        <a:rPr lang="en-US" sz="2000" b="0" i="0" u="none" strike="noStrike" dirty="0">
                          <a:solidFill>
                            <a:srgbClr val="000000"/>
                          </a:solidFill>
                          <a:effectLst/>
                          <a:latin typeface="Calibri" panose="020F0502020204030204" pitchFamily="34" charset="0"/>
                        </a:rPr>
                        <a:t>Abort</a:t>
                      </a: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err="1">
                          <a:solidFill>
                            <a:schemeClr val="dk1"/>
                          </a:solidFill>
                          <a:effectLst/>
                          <a:latin typeface="+mn-lt"/>
                          <a:ea typeface="+mn-ea"/>
                          <a:cs typeface="+mn-cs"/>
                        </a:rPr>
                        <a:t>CalcLaplacian</a:t>
                      </a:r>
                      <a:endParaRPr lang="en-US" sz="2000" u="none" strike="noStrike" kern="1200" dirty="0">
                        <a:solidFill>
                          <a:schemeClr val="dk1"/>
                        </a:solidFill>
                        <a:effectLst/>
                        <a:latin typeface="+mn-lt"/>
                        <a:ea typeface="+mn-ea"/>
                        <a:cs typeface="+mn-cs"/>
                      </a:endParaRPr>
                    </a:p>
                  </a:txBody>
                  <a:tcPr marL="9525" marR="9525" marT="9525" marB="0" anchor="b">
                    <a:solidFill>
                      <a:schemeClr val="bg1"/>
                    </a:solidFill>
                  </a:tcPr>
                </a:tc>
                <a:tc>
                  <a:txBody>
                    <a:bodyPr/>
                    <a:lstStyle/>
                    <a:p>
                      <a:pPr marL="0" algn="ctr" defTabSz="914400" rtl="0" eaLnBrk="1" fontAlgn="b" latinLnBrk="0" hangingPunct="1"/>
                      <a:r>
                        <a:rPr lang="en-US" sz="2000" u="none" strike="noStrike" kern="1200" dirty="0">
                          <a:solidFill>
                            <a:schemeClr val="dk1"/>
                          </a:solidFill>
                          <a:effectLst/>
                          <a:latin typeface="+mn-lt"/>
                          <a:ea typeface="+mn-ea"/>
                          <a:cs typeface="+mn-cs"/>
                        </a:rPr>
                        <a:t>Export Laplacian</a:t>
                      </a:r>
                    </a:p>
                  </a:txBody>
                  <a:tcPr marL="9525" marR="9525" marT="9525" marB="0" anchor="b">
                    <a:solidFill>
                      <a:schemeClr val="bg1"/>
                    </a:solidFill>
                  </a:tcPr>
                </a:tc>
                <a:extLst>
                  <a:ext uri="{0D108BD9-81ED-4DB2-BD59-A6C34878D82A}">
                    <a16:rowId xmlns:a16="http://schemas.microsoft.com/office/drawing/2014/main" val="3600683247"/>
                  </a:ext>
                </a:extLst>
              </a:tr>
            </a:tbl>
          </a:graphicData>
        </a:graphic>
      </p:graphicFrame>
    </p:spTree>
    <p:extLst>
      <p:ext uri="{BB962C8B-B14F-4D97-AF65-F5344CB8AC3E}">
        <p14:creationId xmlns:p14="http://schemas.microsoft.com/office/powerpoint/2010/main" val="1170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7 PowerPoint Theme">
  <a:themeElements>
    <a:clrScheme name="EPRI Color Theme 2015">
      <a:dk1>
        <a:srgbClr val="000000"/>
      </a:dk1>
      <a:lt1>
        <a:srgbClr val="FFFFFF"/>
      </a:lt1>
      <a:dk2>
        <a:srgbClr val="000099"/>
      </a:dk2>
      <a:lt2>
        <a:srgbClr val="595959"/>
      </a:lt2>
      <a:accent1>
        <a:srgbClr val="006699"/>
      </a:accent1>
      <a:accent2>
        <a:srgbClr val="A50021"/>
      </a:accent2>
      <a:accent3>
        <a:srgbClr val="30BE30"/>
      </a:accent3>
      <a:accent4>
        <a:srgbClr val="FF8000"/>
      </a:accent4>
      <a:accent5>
        <a:srgbClr val="8409FF"/>
      </a:accent5>
      <a:accent6>
        <a:srgbClr val="FFCC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62AE66F-F095-4339-9CFE-EC08EDBC87D3}" vid="{878DB297-F2DE-4109-BBD0-9FBC92D2F2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5E9E05-8AAB-41BB-8F13-3890611F3729}">
  <ds:schemaRefs>
    <ds:schemaRef ds:uri="http://schemas.microsoft.com/sharepoint/v3/contenttype/forms"/>
  </ds:schemaRefs>
</ds:datastoreItem>
</file>

<file path=customXml/itemProps2.xml><?xml version="1.0" encoding="utf-8"?>
<ds:datastoreItem xmlns:ds="http://schemas.openxmlformats.org/officeDocument/2006/customXml" ds:itemID="{5F1B2A83-E798-4E5B-B5B7-E28DA4E28A7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F3FA64E5-7C46-4A41-966E-1AA04E405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2018 EPRI</Template>
  <TotalTime>124</TotalTime>
  <Words>1956</Words>
  <Application>Microsoft Office PowerPoint</Application>
  <PresentationFormat>On-screen Show (4:3)</PresentationFormat>
  <Paragraphs>397</Paragraphs>
  <Slides>89</Slides>
  <Notes>84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Arial Narrow</vt:lpstr>
      <vt:lpstr>Calibri</vt:lpstr>
      <vt:lpstr>Courier New</vt:lpstr>
      <vt:lpstr>MS Sans Serif</vt:lpstr>
      <vt:lpstr>Times New Roman</vt:lpstr>
      <vt:lpstr>Wingdings</vt:lpstr>
      <vt:lpstr>2017 PowerPoint Theme</vt:lpstr>
      <vt:lpstr>OpenDSS V8 and OpenDSS-G</vt:lpstr>
      <vt:lpstr>Instructor</vt:lpstr>
      <vt:lpstr>Instructor</vt:lpstr>
      <vt:lpstr>THE FUTURE OF OpenDSS</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Parallel processing in OpenDSS What can I do with it?</vt:lpstr>
      <vt:lpstr>Parallel processing in OpenDSS What can I do with it?</vt:lpstr>
      <vt:lpstr>Actor based Diakoptics (A-Diakoptics) </vt:lpstr>
      <vt:lpstr>Basics of A-Diakoptics </vt:lpstr>
      <vt:lpstr>However, the time has passed </vt:lpstr>
      <vt:lpstr>Multilevel A-Diakoptics</vt:lpstr>
      <vt:lpstr>Starting a parallel computing simulation</vt:lpstr>
      <vt:lpstr>Starting a parallel computing simulation</vt:lpstr>
      <vt:lpstr>Parallel in OpenDSS means concurrently</vt:lpstr>
      <vt:lpstr>Parallel in OpenDSS means concurrently</vt:lpstr>
      <vt:lpstr>Parallel in OpenDSS means concurrently</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DirectDLL</vt:lpstr>
      <vt:lpstr>Parallel processing in OpenDSS using DirectDLL</vt:lpstr>
      <vt:lpstr>Parallel processing in OpenDSS using DirectDLL</vt:lpstr>
      <vt:lpstr>Parallel processing in OpenDSS using DirectDLL</vt:lpstr>
      <vt:lpstr>Complementary Tools</vt:lpstr>
      <vt:lpstr>Complementary Tools</vt:lpstr>
      <vt:lpstr>Complementary Tools</vt:lpstr>
      <vt:lpstr>Questions</vt:lpstr>
      <vt:lpstr>Introduction to OpenDSS-G</vt:lpstr>
      <vt:lpstr>Introduction to OpenDSS-G</vt:lpstr>
      <vt:lpstr>Installing OpenDSS-G</vt:lpstr>
      <vt:lpstr>Installing OpenDSS-G</vt:lpstr>
      <vt:lpstr>Installing OpenDSS-G</vt:lpstr>
      <vt:lpstr>Installing OpenDSS-G</vt:lpstr>
      <vt:lpstr>Installing OpenDSS-G</vt:lpstr>
      <vt:lpstr>Installing OpenDSS-G</vt:lpstr>
      <vt:lpstr>Installing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Creating your model</vt:lpstr>
      <vt:lpstr>Before anything</vt:lpstr>
      <vt:lpstr>Importing a model</vt:lpstr>
      <vt:lpstr>Importing a model</vt:lpstr>
      <vt:lpstr>Importing a model</vt:lpstr>
      <vt:lpstr>Creating the model from the scratch</vt:lpstr>
      <vt:lpstr>Creating the model from the scratch</vt:lpstr>
      <vt:lpstr>Creating the model from the scratch</vt:lpstr>
      <vt:lpstr>Creating the model from the scratch</vt:lpstr>
      <vt:lpstr>Creating the model from the scratch</vt:lpstr>
      <vt:lpstr>Creating the model from the scratch</vt:lpstr>
      <vt:lpstr>Other possibilities</vt:lpstr>
      <vt:lpstr>Using OpenDSS-G (Simulation</vt:lpstr>
      <vt:lpstr>Using OpenDSS-G (Simulation</vt:lpstr>
      <vt:lpstr>Using OpenDSS-G (Simulation</vt:lpstr>
      <vt:lpstr>Before anything</vt:lpstr>
      <vt:lpstr>First Example</vt:lpstr>
      <vt:lpstr>Second Example</vt:lpstr>
      <vt:lpstr>Co-Simulation</vt:lpstr>
      <vt:lpstr>Co-Simulation</vt:lpstr>
      <vt:lpstr>Co-Simulation</vt:lpstr>
      <vt:lpstr>Co-Simulation</vt:lpstr>
      <vt:lpstr>Co-Simulation</vt:lpstr>
      <vt:lpstr>Changing the language of your local installation</vt:lpstr>
      <vt:lpstr>Changing the language of your local installation</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Subtitle</dc:title>
  <dc:subject>Version 1.0</dc:subject>
  <dc:creator>Roger Dugan</dc:creator>
  <dc:description>© 2018 Electric Power Research Institute, Inc. All rights reserved.</dc:description>
  <cp:lastModifiedBy>Roger Dugan</cp:lastModifiedBy>
  <cp:revision>38</cp:revision>
  <cp:lastPrinted>2014-11-24T20:31:07Z</cp:lastPrinted>
  <dcterms:created xsi:type="dcterms:W3CDTF">2018-07-23T18:52:53Z</dcterms:created>
  <dcterms:modified xsi:type="dcterms:W3CDTF">2019-01-14T16:47:56Z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